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Lst>
  <p:notesMasterIdLst>
    <p:notesMasterId r:id="rId65"/>
  </p:notesMasterIdLst>
  <p:sldIdLst>
    <p:sldId id="256" r:id="rId11"/>
    <p:sldId id="257" r:id="rId12"/>
    <p:sldId id="276" r:id="rId13"/>
    <p:sldId id="288" r:id="rId14"/>
    <p:sldId id="298" r:id="rId15"/>
    <p:sldId id="259" r:id="rId16"/>
    <p:sldId id="294" r:id="rId17"/>
    <p:sldId id="293" r:id="rId18"/>
    <p:sldId id="285" r:id="rId19"/>
    <p:sldId id="295" r:id="rId20"/>
    <p:sldId id="282" r:id="rId21"/>
    <p:sldId id="283" r:id="rId22"/>
    <p:sldId id="296" r:id="rId23"/>
    <p:sldId id="292" r:id="rId24"/>
    <p:sldId id="299" r:id="rId25"/>
    <p:sldId id="300" r:id="rId26"/>
    <p:sldId id="277" r:id="rId27"/>
    <p:sldId id="260" r:id="rId28"/>
    <p:sldId id="301" r:id="rId29"/>
    <p:sldId id="302" r:id="rId30"/>
    <p:sldId id="315" r:id="rId31"/>
    <p:sldId id="303" r:id="rId32"/>
    <p:sldId id="312" r:id="rId33"/>
    <p:sldId id="304" r:id="rId34"/>
    <p:sldId id="305" r:id="rId35"/>
    <p:sldId id="306" r:id="rId36"/>
    <p:sldId id="307" r:id="rId37"/>
    <p:sldId id="308" r:id="rId38"/>
    <p:sldId id="309" r:id="rId39"/>
    <p:sldId id="310" r:id="rId40"/>
    <p:sldId id="313" r:id="rId41"/>
    <p:sldId id="263" r:id="rId42"/>
    <p:sldId id="279" r:id="rId43"/>
    <p:sldId id="261" r:id="rId44"/>
    <p:sldId id="290" r:id="rId45"/>
    <p:sldId id="264" r:id="rId46"/>
    <p:sldId id="265" r:id="rId47"/>
    <p:sldId id="266" r:id="rId48"/>
    <p:sldId id="267" r:id="rId49"/>
    <p:sldId id="268" r:id="rId50"/>
    <p:sldId id="311" r:id="rId51"/>
    <p:sldId id="273" r:id="rId52"/>
    <p:sldId id="269" r:id="rId53"/>
    <p:sldId id="270" r:id="rId54"/>
    <p:sldId id="291" r:id="rId55"/>
    <p:sldId id="274" r:id="rId56"/>
    <p:sldId id="271" r:id="rId57"/>
    <p:sldId id="272" r:id="rId58"/>
    <p:sldId id="275" r:id="rId59"/>
    <p:sldId id="281" r:id="rId60"/>
    <p:sldId id="316" r:id="rId61"/>
    <p:sldId id="289" r:id="rId62"/>
    <p:sldId id="287" r:id="rId63"/>
    <p:sldId id="314" r:id="rId64"/>
  </p:sldIdLst>
  <p:sldSz cx="9144000" cy="6858000" type="screen4x3"/>
  <p:notesSz cx="6797675" cy="9926638"/>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ukeberg Per" initials="HP" lastIdx="8" clrIdx="0">
    <p:extLst/>
  </p:cmAuthor>
  <p:cmAuthor id="2" name="Gro Brath" initials="GB" lastIdx="8" clrIdx="1">
    <p:extLst>
      <p:ext uri="{19B8F6BF-5375-455C-9EA6-DF929625EA0E}">
        <p15:presenceInfo xmlns:p15="http://schemas.microsoft.com/office/powerpoint/2012/main" userId="S-1-5-21-1820739007-1204768789-1264475144-112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5C5C5"/>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ddels stil 2 - uthev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6866" autoAdjust="0"/>
  </p:normalViewPr>
  <p:slideViewPr>
    <p:cSldViewPr>
      <p:cViewPr varScale="1">
        <p:scale>
          <a:sx n="116" d="100"/>
          <a:sy n="116" d="100"/>
        </p:scale>
        <p:origin x="121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77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A5845F-E000-4777-B858-78ECC3AD9813}" type="doc">
      <dgm:prSet loTypeId="urn:microsoft.com/office/officeart/2005/8/layout/pyramid1" loCatId="pyramid" qsTypeId="urn:microsoft.com/office/officeart/2005/8/quickstyle/simple1" qsCatId="simple" csTypeId="urn:microsoft.com/office/officeart/2005/8/colors/accent1_2" csCatId="accent1" phldr="1"/>
      <dgm:spPr/>
    </dgm:pt>
    <dgm:pt modelId="{993FDB05-A399-485F-9B93-D30E7DB92AA9}">
      <dgm:prSet phldrT="[Tekst]" custT="1"/>
      <dgm:spPr/>
      <dgm:t>
        <a:bodyPr/>
        <a:lstStyle/>
        <a:p>
          <a:r>
            <a:rPr lang="nb-NO" sz="1800" b="1" dirty="0" smtClean="0"/>
            <a:t>1</a:t>
          </a:r>
        </a:p>
        <a:p>
          <a:r>
            <a:rPr lang="nb-NO" sz="1800" b="1" dirty="0" smtClean="0"/>
            <a:t>alvorlig </a:t>
          </a:r>
        </a:p>
        <a:p>
          <a:r>
            <a:rPr lang="nb-NO" sz="1800" b="1" dirty="0" smtClean="0"/>
            <a:t>ulykke</a:t>
          </a:r>
          <a:endParaRPr lang="nb-NO" sz="1800" b="1" dirty="0"/>
        </a:p>
      </dgm:t>
    </dgm:pt>
    <dgm:pt modelId="{17587109-8A98-4E05-998C-FDC1BACBD881}" type="parTrans" cxnId="{C8DAABC1-74F9-424F-A3A8-22A8E429E5AE}">
      <dgm:prSet/>
      <dgm:spPr/>
      <dgm:t>
        <a:bodyPr/>
        <a:lstStyle/>
        <a:p>
          <a:endParaRPr lang="nb-NO"/>
        </a:p>
      </dgm:t>
    </dgm:pt>
    <dgm:pt modelId="{1A909885-0EE5-4633-AD48-85F910C979DE}" type="sibTrans" cxnId="{C8DAABC1-74F9-424F-A3A8-22A8E429E5AE}">
      <dgm:prSet/>
      <dgm:spPr/>
      <dgm:t>
        <a:bodyPr/>
        <a:lstStyle/>
        <a:p>
          <a:endParaRPr lang="nb-NO"/>
        </a:p>
      </dgm:t>
    </dgm:pt>
    <dgm:pt modelId="{D72B8573-E617-4923-BB0D-47322E7ADD12}">
      <dgm:prSet phldrT="[Tekst]" custT="1"/>
      <dgm:spPr/>
      <dgm:t>
        <a:bodyPr/>
        <a:lstStyle/>
        <a:p>
          <a:r>
            <a:rPr lang="nb-NO" sz="1800" b="1" dirty="0" smtClean="0"/>
            <a:t>29 mindre </a:t>
          </a:r>
        </a:p>
        <a:p>
          <a:r>
            <a:rPr lang="nb-NO" sz="1800" b="1" dirty="0" smtClean="0"/>
            <a:t>alvorlige ulykker</a:t>
          </a:r>
          <a:endParaRPr lang="nb-NO" sz="1800" b="1" dirty="0"/>
        </a:p>
      </dgm:t>
    </dgm:pt>
    <dgm:pt modelId="{8AED4894-21CC-4710-8AF2-EB92B58F16A8}" type="parTrans" cxnId="{B91DADB6-E829-4186-ADF7-B0B70E31DF15}">
      <dgm:prSet/>
      <dgm:spPr/>
      <dgm:t>
        <a:bodyPr/>
        <a:lstStyle/>
        <a:p>
          <a:endParaRPr lang="nb-NO"/>
        </a:p>
      </dgm:t>
    </dgm:pt>
    <dgm:pt modelId="{C90D4503-0C9A-406A-8086-4B3EEAA1BDE5}" type="sibTrans" cxnId="{B91DADB6-E829-4186-ADF7-B0B70E31DF15}">
      <dgm:prSet/>
      <dgm:spPr/>
      <dgm:t>
        <a:bodyPr/>
        <a:lstStyle/>
        <a:p>
          <a:endParaRPr lang="nb-NO"/>
        </a:p>
      </dgm:t>
    </dgm:pt>
    <dgm:pt modelId="{407AD2DF-0903-4583-B2C2-F077722E6894}">
      <dgm:prSet phldrT="[Tekst]" custT="1"/>
      <dgm:spPr/>
      <dgm:t>
        <a:bodyPr/>
        <a:lstStyle/>
        <a:p>
          <a:r>
            <a:rPr lang="nb-NO" sz="1800" b="1" dirty="0" smtClean="0"/>
            <a:t>270 ulykker uten skade</a:t>
          </a:r>
          <a:endParaRPr lang="nb-NO" sz="1800" b="1" dirty="0"/>
        </a:p>
      </dgm:t>
    </dgm:pt>
    <dgm:pt modelId="{6F4D89CE-86E8-4E5D-A456-2DEC1F63B235}" type="parTrans" cxnId="{9EF9F489-2A98-4A66-8AB4-72424BD365DA}">
      <dgm:prSet/>
      <dgm:spPr/>
      <dgm:t>
        <a:bodyPr/>
        <a:lstStyle/>
        <a:p>
          <a:endParaRPr lang="nb-NO"/>
        </a:p>
      </dgm:t>
    </dgm:pt>
    <dgm:pt modelId="{BDB057E4-16B1-4A4F-84F3-42C7C7F3A624}" type="sibTrans" cxnId="{9EF9F489-2A98-4A66-8AB4-72424BD365DA}">
      <dgm:prSet/>
      <dgm:spPr/>
      <dgm:t>
        <a:bodyPr/>
        <a:lstStyle/>
        <a:p>
          <a:endParaRPr lang="nb-NO"/>
        </a:p>
      </dgm:t>
    </dgm:pt>
    <dgm:pt modelId="{79C238A0-CAE2-4B6D-8000-EE1FB36061D3}">
      <dgm:prSet custT="1"/>
      <dgm:spPr/>
      <dgm:t>
        <a:bodyPr/>
        <a:lstStyle/>
        <a:p>
          <a:r>
            <a:rPr lang="nb-NO" sz="1800" b="1" dirty="0" smtClean="0"/>
            <a:t>Et stort antall utrygge handlinger og forhold</a:t>
          </a:r>
          <a:endParaRPr lang="nb-NO" sz="1800" b="1" dirty="0"/>
        </a:p>
      </dgm:t>
    </dgm:pt>
    <dgm:pt modelId="{4F2BBF0E-BEF2-4266-BC47-08F2732E9616}" type="parTrans" cxnId="{8256155B-26D8-4485-8210-82BFA5527F85}">
      <dgm:prSet/>
      <dgm:spPr/>
      <dgm:t>
        <a:bodyPr/>
        <a:lstStyle/>
        <a:p>
          <a:endParaRPr lang="nb-NO"/>
        </a:p>
      </dgm:t>
    </dgm:pt>
    <dgm:pt modelId="{C2110FA2-17DD-4F1D-9319-BD474696D05F}" type="sibTrans" cxnId="{8256155B-26D8-4485-8210-82BFA5527F85}">
      <dgm:prSet/>
      <dgm:spPr/>
      <dgm:t>
        <a:bodyPr/>
        <a:lstStyle/>
        <a:p>
          <a:endParaRPr lang="nb-NO"/>
        </a:p>
      </dgm:t>
    </dgm:pt>
    <dgm:pt modelId="{871ADFED-D73C-46E4-8CDD-4CCF89C226C2}" type="pres">
      <dgm:prSet presAssocID="{10A5845F-E000-4777-B858-78ECC3AD9813}" presName="Name0" presStyleCnt="0">
        <dgm:presLayoutVars>
          <dgm:dir/>
          <dgm:animLvl val="lvl"/>
          <dgm:resizeHandles val="exact"/>
        </dgm:presLayoutVars>
      </dgm:prSet>
      <dgm:spPr/>
    </dgm:pt>
    <dgm:pt modelId="{C39D141C-3F8C-4307-9023-54F58888832A}" type="pres">
      <dgm:prSet presAssocID="{993FDB05-A399-485F-9B93-D30E7DB92AA9}" presName="Name8" presStyleCnt="0"/>
      <dgm:spPr/>
    </dgm:pt>
    <dgm:pt modelId="{7877BA40-AE39-4E71-A5AE-0F771A75987B}" type="pres">
      <dgm:prSet presAssocID="{993FDB05-A399-485F-9B93-D30E7DB92AA9}" presName="level" presStyleLbl="node1" presStyleIdx="0" presStyleCnt="4">
        <dgm:presLayoutVars>
          <dgm:chMax val="1"/>
          <dgm:bulletEnabled val="1"/>
        </dgm:presLayoutVars>
      </dgm:prSet>
      <dgm:spPr/>
      <dgm:t>
        <a:bodyPr/>
        <a:lstStyle/>
        <a:p>
          <a:endParaRPr lang="nb-NO"/>
        </a:p>
      </dgm:t>
    </dgm:pt>
    <dgm:pt modelId="{2A8A1444-3C42-4771-A2FA-75DC63D66004}" type="pres">
      <dgm:prSet presAssocID="{993FDB05-A399-485F-9B93-D30E7DB92AA9}" presName="levelTx" presStyleLbl="revTx" presStyleIdx="0" presStyleCnt="0">
        <dgm:presLayoutVars>
          <dgm:chMax val="1"/>
          <dgm:bulletEnabled val="1"/>
        </dgm:presLayoutVars>
      </dgm:prSet>
      <dgm:spPr/>
      <dgm:t>
        <a:bodyPr/>
        <a:lstStyle/>
        <a:p>
          <a:endParaRPr lang="nb-NO"/>
        </a:p>
      </dgm:t>
    </dgm:pt>
    <dgm:pt modelId="{4B499886-E35F-476A-90D2-FBF397CC18FE}" type="pres">
      <dgm:prSet presAssocID="{D72B8573-E617-4923-BB0D-47322E7ADD12}" presName="Name8" presStyleCnt="0"/>
      <dgm:spPr/>
    </dgm:pt>
    <dgm:pt modelId="{EF83AD95-38BD-482C-A1EA-96DC48F84219}" type="pres">
      <dgm:prSet presAssocID="{D72B8573-E617-4923-BB0D-47322E7ADD12}" presName="level" presStyleLbl="node1" presStyleIdx="1" presStyleCnt="4">
        <dgm:presLayoutVars>
          <dgm:chMax val="1"/>
          <dgm:bulletEnabled val="1"/>
        </dgm:presLayoutVars>
      </dgm:prSet>
      <dgm:spPr/>
      <dgm:t>
        <a:bodyPr/>
        <a:lstStyle/>
        <a:p>
          <a:endParaRPr lang="nb-NO"/>
        </a:p>
      </dgm:t>
    </dgm:pt>
    <dgm:pt modelId="{D83EBC99-113B-4250-8B6A-D4AA55EE13CB}" type="pres">
      <dgm:prSet presAssocID="{D72B8573-E617-4923-BB0D-47322E7ADD12}" presName="levelTx" presStyleLbl="revTx" presStyleIdx="0" presStyleCnt="0">
        <dgm:presLayoutVars>
          <dgm:chMax val="1"/>
          <dgm:bulletEnabled val="1"/>
        </dgm:presLayoutVars>
      </dgm:prSet>
      <dgm:spPr/>
      <dgm:t>
        <a:bodyPr/>
        <a:lstStyle/>
        <a:p>
          <a:endParaRPr lang="nb-NO"/>
        </a:p>
      </dgm:t>
    </dgm:pt>
    <dgm:pt modelId="{663BE037-3495-4F65-943F-B2E9F0EC5D07}" type="pres">
      <dgm:prSet presAssocID="{407AD2DF-0903-4583-B2C2-F077722E6894}" presName="Name8" presStyleCnt="0"/>
      <dgm:spPr/>
    </dgm:pt>
    <dgm:pt modelId="{C869ABDF-9A80-4198-9140-8839188BAED1}" type="pres">
      <dgm:prSet presAssocID="{407AD2DF-0903-4583-B2C2-F077722E6894}" presName="level" presStyleLbl="node1" presStyleIdx="2" presStyleCnt="4">
        <dgm:presLayoutVars>
          <dgm:chMax val="1"/>
          <dgm:bulletEnabled val="1"/>
        </dgm:presLayoutVars>
      </dgm:prSet>
      <dgm:spPr/>
      <dgm:t>
        <a:bodyPr/>
        <a:lstStyle/>
        <a:p>
          <a:endParaRPr lang="nb-NO"/>
        </a:p>
      </dgm:t>
    </dgm:pt>
    <dgm:pt modelId="{00E4F733-8660-44D5-9CD8-590CFF753002}" type="pres">
      <dgm:prSet presAssocID="{407AD2DF-0903-4583-B2C2-F077722E6894}" presName="levelTx" presStyleLbl="revTx" presStyleIdx="0" presStyleCnt="0">
        <dgm:presLayoutVars>
          <dgm:chMax val="1"/>
          <dgm:bulletEnabled val="1"/>
        </dgm:presLayoutVars>
      </dgm:prSet>
      <dgm:spPr/>
      <dgm:t>
        <a:bodyPr/>
        <a:lstStyle/>
        <a:p>
          <a:endParaRPr lang="nb-NO"/>
        </a:p>
      </dgm:t>
    </dgm:pt>
    <dgm:pt modelId="{7C97924F-88EE-4EB1-AB72-771679BF2DB6}" type="pres">
      <dgm:prSet presAssocID="{79C238A0-CAE2-4B6D-8000-EE1FB36061D3}" presName="Name8" presStyleCnt="0"/>
      <dgm:spPr/>
    </dgm:pt>
    <dgm:pt modelId="{5F5B3ACE-E738-4F63-9922-BCD9F9620731}" type="pres">
      <dgm:prSet presAssocID="{79C238A0-CAE2-4B6D-8000-EE1FB36061D3}" presName="level" presStyleLbl="node1" presStyleIdx="3" presStyleCnt="4">
        <dgm:presLayoutVars>
          <dgm:chMax val="1"/>
          <dgm:bulletEnabled val="1"/>
        </dgm:presLayoutVars>
      </dgm:prSet>
      <dgm:spPr/>
      <dgm:t>
        <a:bodyPr/>
        <a:lstStyle/>
        <a:p>
          <a:endParaRPr lang="nb-NO"/>
        </a:p>
      </dgm:t>
    </dgm:pt>
    <dgm:pt modelId="{FB4AD622-7138-41B9-B75D-DD00EECC5FEA}" type="pres">
      <dgm:prSet presAssocID="{79C238A0-CAE2-4B6D-8000-EE1FB36061D3}" presName="levelTx" presStyleLbl="revTx" presStyleIdx="0" presStyleCnt="0">
        <dgm:presLayoutVars>
          <dgm:chMax val="1"/>
          <dgm:bulletEnabled val="1"/>
        </dgm:presLayoutVars>
      </dgm:prSet>
      <dgm:spPr/>
      <dgm:t>
        <a:bodyPr/>
        <a:lstStyle/>
        <a:p>
          <a:endParaRPr lang="nb-NO"/>
        </a:p>
      </dgm:t>
    </dgm:pt>
  </dgm:ptLst>
  <dgm:cxnLst>
    <dgm:cxn modelId="{EC4D333C-70A1-4C80-8732-0DFE8E9F4F85}" type="presOf" srcId="{10A5845F-E000-4777-B858-78ECC3AD9813}" destId="{871ADFED-D73C-46E4-8CDD-4CCF89C226C2}" srcOrd="0" destOrd="0" presId="urn:microsoft.com/office/officeart/2005/8/layout/pyramid1"/>
    <dgm:cxn modelId="{03AC3AE5-16E3-49E6-8A46-5CD1C444EA4A}" type="presOf" srcId="{993FDB05-A399-485F-9B93-D30E7DB92AA9}" destId="{7877BA40-AE39-4E71-A5AE-0F771A75987B}" srcOrd="0" destOrd="0" presId="urn:microsoft.com/office/officeart/2005/8/layout/pyramid1"/>
    <dgm:cxn modelId="{859BD8B4-2E1A-4B91-BC8D-D9273CBAD69A}" type="presOf" srcId="{79C238A0-CAE2-4B6D-8000-EE1FB36061D3}" destId="{FB4AD622-7138-41B9-B75D-DD00EECC5FEA}" srcOrd="1" destOrd="0" presId="urn:microsoft.com/office/officeart/2005/8/layout/pyramid1"/>
    <dgm:cxn modelId="{7B2D1FC3-A39A-46F9-941D-0D7343FA3995}" type="presOf" srcId="{79C238A0-CAE2-4B6D-8000-EE1FB36061D3}" destId="{5F5B3ACE-E738-4F63-9922-BCD9F9620731}" srcOrd="0" destOrd="0" presId="urn:microsoft.com/office/officeart/2005/8/layout/pyramid1"/>
    <dgm:cxn modelId="{AE16C6FA-B355-4B06-95A5-ED23C1C4A361}" type="presOf" srcId="{407AD2DF-0903-4583-B2C2-F077722E6894}" destId="{C869ABDF-9A80-4198-9140-8839188BAED1}" srcOrd="0" destOrd="0" presId="urn:microsoft.com/office/officeart/2005/8/layout/pyramid1"/>
    <dgm:cxn modelId="{9EF9F489-2A98-4A66-8AB4-72424BD365DA}" srcId="{10A5845F-E000-4777-B858-78ECC3AD9813}" destId="{407AD2DF-0903-4583-B2C2-F077722E6894}" srcOrd="2" destOrd="0" parTransId="{6F4D89CE-86E8-4E5D-A456-2DEC1F63B235}" sibTransId="{BDB057E4-16B1-4A4F-84F3-42C7C7F3A624}"/>
    <dgm:cxn modelId="{7BE39FB3-BE8C-4F48-ADCD-CD286DF0CFF2}" type="presOf" srcId="{D72B8573-E617-4923-BB0D-47322E7ADD12}" destId="{D83EBC99-113B-4250-8B6A-D4AA55EE13CB}" srcOrd="1" destOrd="0" presId="urn:microsoft.com/office/officeart/2005/8/layout/pyramid1"/>
    <dgm:cxn modelId="{8256155B-26D8-4485-8210-82BFA5527F85}" srcId="{10A5845F-E000-4777-B858-78ECC3AD9813}" destId="{79C238A0-CAE2-4B6D-8000-EE1FB36061D3}" srcOrd="3" destOrd="0" parTransId="{4F2BBF0E-BEF2-4266-BC47-08F2732E9616}" sibTransId="{C2110FA2-17DD-4F1D-9319-BD474696D05F}"/>
    <dgm:cxn modelId="{DAD5AB52-2586-4BC2-98B5-46BE2C532542}" type="presOf" srcId="{407AD2DF-0903-4583-B2C2-F077722E6894}" destId="{00E4F733-8660-44D5-9CD8-590CFF753002}" srcOrd="1" destOrd="0" presId="urn:microsoft.com/office/officeart/2005/8/layout/pyramid1"/>
    <dgm:cxn modelId="{9D784BB4-67CA-4C03-A909-BB5774E1A7BC}" type="presOf" srcId="{993FDB05-A399-485F-9B93-D30E7DB92AA9}" destId="{2A8A1444-3C42-4771-A2FA-75DC63D66004}" srcOrd="1" destOrd="0" presId="urn:microsoft.com/office/officeart/2005/8/layout/pyramid1"/>
    <dgm:cxn modelId="{B91DADB6-E829-4186-ADF7-B0B70E31DF15}" srcId="{10A5845F-E000-4777-B858-78ECC3AD9813}" destId="{D72B8573-E617-4923-BB0D-47322E7ADD12}" srcOrd="1" destOrd="0" parTransId="{8AED4894-21CC-4710-8AF2-EB92B58F16A8}" sibTransId="{C90D4503-0C9A-406A-8086-4B3EEAA1BDE5}"/>
    <dgm:cxn modelId="{C8DAABC1-74F9-424F-A3A8-22A8E429E5AE}" srcId="{10A5845F-E000-4777-B858-78ECC3AD9813}" destId="{993FDB05-A399-485F-9B93-D30E7DB92AA9}" srcOrd="0" destOrd="0" parTransId="{17587109-8A98-4E05-998C-FDC1BACBD881}" sibTransId="{1A909885-0EE5-4633-AD48-85F910C979DE}"/>
    <dgm:cxn modelId="{8C47FB23-24B8-4166-B014-280A90336019}" type="presOf" srcId="{D72B8573-E617-4923-BB0D-47322E7ADD12}" destId="{EF83AD95-38BD-482C-A1EA-96DC48F84219}" srcOrd="0" destOrd="0" presId="urn:microsoft.com/office/officeart/2005/8/layout/pyramid1"/>
    <dgm:cxn modelId="{FA087997-13F7-418D-8DBE-420734DAB009}" type="presParOf" srcId="{871ADFED-D73C-46E4-8CDD-4CCF89C226C2}" destId="{C39D141C-3F8C-4307-9023-54F58888832A}" srcOrd="0" destOrd="0" presId="urn:microsoft.com/office/officeart/2005/8/layout/pyramid1"/>
    <dgm:cxn modelId="{AD016F0A-2768-4B7E-AB68-6C7EDB603894}" type="presParOf" srcId="{C39D141C-3F8C-4307-9023-54F58888832A}" destId="{7877BA40-AE39-4E71-A5AE-0F771A75987B}" srcOrd="0" destOrd="0" presId="urn:microsoft.com/office/officeart/2005/8/layout/pyramid1"/>
    <dgm:cxn modelId="{23357289-0A26-4606-A97D-3DA1A1F06C3D}" type="presParOf" srcId="{C39D141C-3F8C-4307-9023-54F58888832A}" destId="{2A8A1444-3C42-4771-A2FA-75DC63D66004}" srcOrd="1" destOrd="0" presId="urn:microsoft.com/office/officeart/2005/8/layout/pyramid1"/>
    <dgm:cxn modelId="{0DF9E33B-AD00-433B-96CB-F3EF97900B9F}" type="presParOf" srcId="{871ADFED-D73C-46E4-8CDD-4CCF89C226C2}" destId="{4B499886-E35F-476A-90D2-FBF397CC18FE}" srcOrd="1" destOrd="0" presId="urn:microsoft.com/office/officeart/2005/8/layout/pyramid1"/>
    <dgm:cxn modelId="{3E810C9B-41AF-4B1E-8503-FE6883F13F7A}" type="presParOf" srcId="{4B499886-E35F-476A-90D2-FBF397CC18FE}" destId="{EF83AD95-38BD-482C-A1EA-96DC48F84219}" srcOrd="0" destOrd="0" presId="urn:microsoft.com/office/officeart/2005/8/layout/pyramid1"/>
    <dgm:cxn modelId="{05AD4AA9-9931-476F-983F-9ED02C206F66}" type="presParOf" srcId="{4B499886-E35F-476A-90D2-FBF397CC18FE}" destId="{D83EBC99-113B-4250-8B6A-D4AA55EE13CB}" srcOrd="1" destOrd="0" presId="urn:microsoft.com/office/officeart/2005/8/layout/pyramid1"/>
    <dgm:cxn modelId="{9ACC5391-48A9-4445-9342-527897173231}" type="presParOf" srcId="{871ADFED-D73C-46E4-8CDD-4CCF89C226C2}" destId="{663BE037-3495-4F65-943F-B2E9F0EC5D07}" srcOrd="2" destOrd="0" presId="urn:microsoft.com/office/officeart/2005/8/layout/pyramid1"/>
    <dgm:cxn modelId="{084531B0-1EB8-4EEA-AB00-A271BD1BB7F5}" type="presParOf" srcId="{663BE037-3495-4F65-943F-B2E9F0EC5D07}" destId="{C869ABDF-9A80-4198-9140-8839188BAED1}" srcOrd="0" destOrd="0" presId="urn:microsoft.com/office/officeart/2005/8/layout/pyramid1"/>
    <dgm:cxn modelId="{F0CEF0AF-1FC1-4783-8386-FFFD316622CD}" type="presParOf" srcId="{663BE037-3495-4F65-943F-B2E9F0EC5D07}" destId="{00E4F733-8660-44D5-9CD8-590CFF753002}" srcOrd="1" destOrd="0" presId="urn:microsoft.com/office/officeart/2005/8/layout/pyramid1"/>
    <dgm:cxn modelId="{BF233E7A-015C-482F-96AA-5A07A85FF1A7}" type="presParOf" srcId="{871ADFED-D73C-46E4-8CDD-4CCF89C226C2}" destId="{7C97924F-88EE-4EB1-AB72-771679BF2DB6}" srcOrd="3" destOrd="0" presId="urn:microsoft.com/office/officeart/2005/8/layout/pyramid1"/>
    <dgm:cxn modelId="{D8D35E87-EB73-465B-BAFF-C20190A9CEA3}" type="presParOf" srcId="{7C97924F-88EE-4EB1-AB72-771679BF2DB6}" destId="{5F5B3ACE-E738-4F63-9922-BCD9F9620731}" srcOrd="0" destOrd="0" presId="urn:microsoft.com/office/officeart/2005/8/layout/pyramid1"/>
    <dgm:cxn modelId="{87EB1AE2-3B42-4BE1-9FF9-2B77BC96562A}" type="presParOf" srcId="{7C97924F-88EE-4EB1-AB72-771679BF2DB6}" destId="{FB4AD622-7138-41B9-B75D-DD00EECC5FEA}"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7BA40-AE39-4E71-A5AE-0F771A75987B}">
      <dsp:nvSpPr>
        <dsp:cNvPr id="0" name=""/>
        <dsp:cNvSpPr/>
      </dsp:nvSpPr>
      <dsp:spPr>
        <a:xfrm>
          <a:off x="2970329" y="0"/>
          <a:ext cx="1980220" cy="1080120"/>
        </a:xfrm>
        <a:prstGeom prst="trapezoid">
          <a:avLst>
            <a:gd name="adj" fmla="val 916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b-NO" sz="1800" b="1" kern="1200" dirty="0" smtClean="0"/>
            <a:t>1</a:t>
          </a:r>
        </a:p>
        <a:p>
          <a:pPr lvl="0" algn="ctr" defTabSz="800100">
            <a:lnSpc>
              <a:spcPct val="90000"/>
            </a:lnSpc>
            <a:spcBef>
              <a:spcPct val="0"/>
            </a:spcBef>
            <a:spcAft>
              <a:spcPct val="35000"/>
            </a:spcAft>
          </a:pPr>
          <a:r>
            <a:rPr lang="nb-NO" sz="1800" b="1" kern="1200" dirty="0" smtClean="0"/>
            <a:t>alvorlig </a:t>
          </a:r>
        </a:p>
        <a:p>
          <a:pPr lvl="0" algn="ctr" defTabSz="800100">
            <a:lnSpc>
              <a:spcPct val="90000"/>
            </a:lnSpc>
            <a:spcBef>
              <a:spcPct val="0"/>
            </a:spcBef>
            <a:spcAft>
              <a:spcPct val="35000"/>
            </a:spcAft>
          </a:pPr>
          <a:r>
            <a:rPr lang="nb-NO" sz="1800" b="1" kern="1200" dirty="0" smtClean="0"/>
            <a:t>ulykke</a:t>
          </a:r>
          <a:endParaRPr lang="nb-NO" sz="1800" b="1" kern="1200" dirty="0"/>
        </a:p>
      </dsp:txBody>
      <dsp:txXfrm>
        <a:off x="2970329" y="0"/>
        <a:ext cx="1980220" cy="1080120"/>
      </dsp:txXfrm>
    </dsp:sp>
    <dsp:sp modelId="{EF83AD95-38BD-482C-A1EA-96DC48F84219}">
      <dsp:nvSpPr>
        <dsp:cNvPr id="0" name=""/>
        <dsp:cNvSpPr/>
      </dsp:nvSpPr>
      <dsp:spPr>
        <a:xfrm>
          <a:off x="1980220" y="1080120"/>
          <a:ext cx="3960440" cy="1080120"/>
        </a:xfrm>
        <a:prstGeom prst="trapezoid">
          <a:avLst>
            <a:gd name="adj" fmla="val 916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b-NO" sz="1800" b="1" kern="1200" dirty="0" smtClean="0"/>
            <a:t>29 mindre </a:t>
          </a:r>
        </a:p>
        <a:p>
          <a:pPr lvl="0" algn="ctr" defTabSz="800100">
            <a:lnSpc>
              <a:spcPct val="90000"/>
            </a:lnSpc>
            <a:spcBef>
              <a:spcPct val="0"/>
            </a:spcBef>
            <a:spcAft>
              <a:spcPct val="35000"/>
            </a:spcAft>
          </a:pPr>
          <a:r>
            <a:rPr lang="nb-NO" sz="1800" b="1" kern="1200" dirty="0" smtClean="0"/>
            <a:t>alvorlige ulykker</a:t>
          </a:r>
          <a:endParaRPr lang="nb-NO" sz="1800" b="1" kern="1200" dirty="0"/>
        </a:p>
      </dsp:txBody>
      <dsp:txXfrm>
        <a:off x="2673296" y="1080120"/>
        <a:ext cx="2574286" cy="1080120"/>
      </dsp:txXfrm>
    </dsp:sp>
    <dsp:sp modelId="{C869ABDF-9A80-4198-9140-8839188BAED1}">
      <dsp:nvSpPr>
        <dsp:cNvPr id="0" name=""/>
        <dsp:cNvSpPr/>
      </dsp:nvSpPr>
      <dsp:spPr>
        <a:xfrm>
          <a:off x="990109" y="2160240"/>
          <a:ext cx="5940660" cy="1080120"/>
        </a:xfrm>
        <a:prstGeom prst="trapezoid">
          <a:avLst>
            <a:gd name="adj" fmla="val 916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b-NO" sz="1800" b="1" kern="1200" dirty="0" smtClean="0"/>
            <a:t>270 ulykker uten skade</a:t>
          </a:r>
          <a:endParaRPr lang="nb-NO" sz="1800" b="1" kern="1200" dirty="0"/>
        </a:p>
      </dsp:txBody>
      <dsp:txXfrm>
        <a:off x="2029725" y="2160240"/>
        <a:ext cx="3861429" cy="1080120"/>
      </dsp:txXfrm>
    </dsp:sp>
    <dsp:sp modelId="{5F5B3ACE-E738-4F63-9922-BCD9F9620731}">
      <dsp:nvSpPr>
        <dsp:cNvPr id="0" name=""/>
        <dsp:cNvSpPr/>
      </dsp:nvSpPr>
      <dsp:spPr>
        <a:xfrm>
          <a:off x="0" y="3240360"/>
          <a:ext cx="7920880" cy="1080120"/>
        </a:xfrm>
        <a:prstGeom prst="trapezoid">
          <a:avLst>
            <a:gd name="adj" fmla="val 916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b-NO" sz="1800" b="1" kern="1200" dirty="0" smtClean="0"/>
            <a:t>Et stort antall utrygge handlinger og forhold</a:t>
          </a:r>
          <a:endParaRPr lang="nb-NO" sz="1800" b="1" kern="1200" dirty="0"/>
        </a:p>
      </dsp:txBody>
      <dsp:txXfrm>
        <a:off x="1386153" y="3240360"/>
        <a:ext cx="5148572" cy="108012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7F5FB210-A66B-42A2-8CF9-29529DAAA98F}" type="datetimeFigureOut">
              <a:rPr lang="nb-NO" smtClean="0"/>
              <a:pPr/>
              <a:t>28.11.2017</a:t>
            </a:fld>
            <a:endParaRPr lang="nb-NO"/>
          </a:p>
        </p:txBody>
      </p:sp>
      <p:sp>
        <p:nvSpPr>
          <p:cNvPr id="4" name="Plassholder for lysbil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61E104C8-3869-47CD-B280-DB954B0AC6C7}" type="slidenum">
              <a:rPr lang="nb-NO" smtClean="0"/>
              <a:pPr/>
              <a:t>‹#›</a:t>
            </a:fld>
            <a:endParaRPr lang="nb-NO"/>
          </a:p>
        </p:txBody>
      </p:sp>
    </p:spTree>
    <p:extLst>
      <p:ext uri="{BB962C8B-B14F-4D97-AF65-F5344CB8AC3E}">
        <p14:creationId xmlns:p14="http://schemas.microsoft.com/office/powerpoint/2010/main" val="429620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1</a:t>
            </a:fld>
            <a:endParaRPr lang="nb-NO"/>
          </a:p>
        </p:txBody>
      </p:sp>
    </p:spTree>
    <p:extLst>
      <p:ext uri="{BB962C8B-B14F-4D97-AF65-F5344CB8AC3E}">
        <p14:creationId xmlns:p14="http://schemas.microsoft.com/office/powerpoint/2010/main" val="2181403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dirty="0" smtClean="0"/>
              <a:t>Trafikkdrepte</a:t>
            </a:r>
            <a:r>
              <a:rPr lang="nb-NO" baseline="0" dirty="0" smtClean="0"/>
              <a:t> i Sverige i perioden 2009 – 2013.  I 2013 blir dette 2,76 drepte per 100 000 innbyggere. Med 187 drepte i 2013 har Norge 3,66 drepte per 100 000 innbyggere.</a:t>
            </a:r>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12</a:t>
            </a:fld>
            <a:endParaRPr lang="nb-NO"/>
          </a:p>
        </p:txBody>
      </p:sp>
    </p:spTree>
    <p:extLst>
      <p:ext uri="{BB962C8B-B14F-4D97-AF65-F5344CB8AC3E}">
        <p14:creationId xmlns:p14="http://schemas.microsoft.com/office/powerpoint/2010/main" val="20562218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13</a:t>
            </a:fld>
            <a:endParaRPr lang="nb-NO"/>
          </a:p>
        </p:txBody>
      </p:sp>
    </p:spTree>
    <p:extLst>
      <p:ext uri="{BB962C8B-B14F-4D97-AF65-F5344CB8AC3E}">
        <p14:creationId xmlns:p14="http://schemas.microsoft.com/office/powerpoint/2010/main" val="721255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14</a:t>
            </a:fld>
            <a:endParaRPr lang="nb-NO"/>
          </a:p>
        </p:txBody>
      </p:sp>
    </p:spTree>
    <p:extLst>
      <p:ext uri="{BB962C8B-B14F-4D97-AF65-F5344CB8AC3E}">
        <p14:creationId xmlns:p14="http://schemas.microsoft.com/office/powerpoint/2010/main" val="2528904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16</a:t>
            </a:fld>
            <a:endParaRPr lang="nb-NO"/>
          </a:p>
        </p:txBody>
      </p:sp>
    </p:spTree>
    <p:extLst>
      <p:ext uri="{BB962C8B-B14F-4D97-AF65-F5344CB8AC3E}">
        <p14:creationId xmlns:p14="http://schemas.microsoft.com/office/powerpoint/2010/main" val="9353787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Yrkessjåføren er en</a:t>
            </a:r>
            <a:r>
              <a:rPr lang="nb-NO" baseline="0" dirty="0" smtClean="0"/>
              <a:t> tryggere trafikant enn ”normalbilisten”.  Men er det et forbedringspotensial?</a:t>
            </a:r>
          </a:p>
          <a:p>
            <a:endParaRPr lang="nb-NO" baseline="0" dirty="0" smtClean="0"/>
          </a:p>
          <a:p>
            <a:r>
              <a:rPr lang="nb-NO" b="1" baseline="0" dirty="0" smtClean="0"/>
              <a:t>Oppgaver</a:t>
            </a:r>
            <a:endParaRPr lang="nb-NO" b="0" baseline="0" dirty="0" smtClean="0"/>
          </a:p>
          <a:p>
            <a:r>
              <a:rPr lang="nb-NO" baseline="0" dirty="0" smtClean="0"/>
              <a:t>Diskuter oppgavene på side 131.</a:t>
            </a:r>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17</a:t>
            </a:fld>
            <a:endParaRPr lang="nb-NO"/>
          </a:p>
        </p:txBody>
      </p:sp>
    </p:spTree>
    <p:extLst>
      <p:ext uri="{BB962C8B-B14F-4D97-AF65-F5344CB8AC3E}">
        <p14:creationId xmlns:p14="http://schemas.microsoft.com/office/powerpoint/2010/main" val="2923810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b="1" u="none" dirty="0" smtClean="0"/>
              <a:t>Oppgave</a:t>
            </a:r>
          </a:p>
          <a:p>
            <a:r>
              <a:rPr lang="nb-NO" u="none" dirty="0" smtClean="0"/>
              <a:t>Ta for dere oppgaven </a:t>
            </a:r>
            <a:r>
              <a:rPr lang="nb-NO" u="none" baseline="0" dirty="0" smtClean="0"/>
              <a:t>på side 132 i boka. Diskuter i forhold til ”kulepunktene” i lysark 20. Alle erfarne yrkessjåfører vet at det finnes farlige blindsoner. Likevel kan det være nyttig å vise dette ved praktiske forsøk med deres egne kjøretøy. Still bilen på en åpen plass med en på førerplass. En medhjelper går fra fronten, hjørnene, sidene og bak og føreren gir signal når han/hun ser skoene til medhjelperen når denne beveger seg ut fra bilen.</a:t>
            </a:r>
          </a:p>
          <a:p>
            <a:endParaRPr lang="nb-NO" u="none" dirty="0" smtClean="0"/>
          </a:p>
          <a:p>
            <a:endParaRPr lang="nb-NO" u="none"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18</a:t>
            </a:fld>
            <a:endParaRPr lang="nb-NO"/>
          </a:p>
        </p:txBody>
      </p:sp>
    </p:spTree>
    <p:extLst>
      <p:ext uri="{BB962C8B-B14F-4D97-AF65-F5344CB8AC3E}">
        <p14:creationId xmlns:p14="http://schemas.microsoft.com/office/powerpoint/2010/main" val="3572904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19</a:t>
            </a:fld>
            <a:endParaRPr lang="nb-NO"/>
          </a:p>
        </p:txBody>
      </p:sp>
    </p:spTree>
    <p:extLst>
      <p:ext uri="{BB962C8B-B14F-4D97-AF65-F5344CB8AC3E}">
        <p14:creationId xmlns:p14="http://schemas.microsoft.com/office/powerpoint/2010/main" val="3096586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Er det noen som</a:t>
            </a:r>
            <a:r>
              <a:rPr lang="nb-NO" baseline="0" dirty="0" smtClean="0"/>
              <a:t> lurer, så kan du vise disse formlene og diskutere ut fra dem. Vegens dosering er ikke med i formlene.  V er kritisk hastighet. Det betyr at hastigheter under vil være «trygg» mens hastigheter over vil føre til enten skrens eller velt. </a:t>
            </a:r>
          </a:p>
          <a:p>
            <a:endParaRPr lang="nb-NO" baseline="0" dirty="0" smtClean="0"/>
          </a:p>
          <a:p>
            <a:r>
              <a:rPr lang="nb-NO" baseline="0" dirty="0" smtClean="0"/>
              <a:t>µ (uttales my) er den greske bokstaven som angir et friksjonsforhold. Vi kaller det friksjonstallet. Og desto bedre veggrep desto høyere tall.  Dårlig vinterføre er </a:t>
            </a:r>
            <a:r>
              <a:rPr lang="nb-NO" baseline="0" dirty="0" err="1" smtClean="0"/>
              <a:t>ca</a:t>
            </a:r>
            <a:r>
              <a:rPr lang="nb-NO" baseline="0" dirty="0" smtClean="0"/>
              <a:t> 0,2 mens godt sommerføre er 0,8.  Tallet har ikke benevnelse da det angir et forhold mellom et legemes tyngde og den krafta som skal til for å trekke det bortover et underlag.  Jo glattere det er, desto mindre kraft skal til.</a:t>
            </a:r>
          </a:p>
          <a:p>
            <a:endParaRPr lang="nb-NO" baseline="0" dirty="0" smtClean="0"/>
          </a:p>
          <a:p>
            <a:r>
              <a:rPr lang="nb-NO" baseline="0" dirty="0" smtClean="0"/>
              <a:t>Bokstaven g er tyngdens akselerasjon som er 9,81 m/s</a:t>
            </a:r>
            <a:r>
              <a:rPr lang="nb-NO" baseline="30000" dirty="0" smtClean="0"/>
              <a:t>2, </a:t>
            </a:r>
            <a:r>
              <a:rPr lang="nb-NO" baseline="0" dirty="0" smtClean="0"/>
              <a:t> og r angir en kurves radius. Om man finner at veggrepet er større enn bredde/høyde-forholdet vil kjøretøyet velte, og da erstatter vi friksjonstallet med bredde/høyde-forholdet. Alt annet er likt. Svaret blir hastigheten i meter per sekund (m/s.).</a:t>
            </a:r>
          </a:p>
          <a:p>
            <a:endParaRPr lang="nb-NO" baseline="30000"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20</a:t>
            </a:fld>
            <a:endParaRPr lang="nb-NO"/>
          </a:p>
        </p:txBody>
      </p:sp>
    </p:spTree>
    <p:extLst>
      <p:ext uri="{BB962C8B-B14F-4D97-AF65-F5344CB8AC3E}">
        <p14:creationId xmlns:p14="http://schemas.microsoft.com/office/powerpoint/2010/main" val="2704783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Plassholder for notater 2"/>
              <p:cNvSpPr>
                <a:spLocks noGrp="1"/>
              </p:cNvSpPr>
              <p:nvPr>
                <p:ph type="body" idx="1"/>
              </p:nvPr>
            </p:nvSpPr>
            <p:spPr/>
            <p:txBody>
              <a:bodyPr/>
              <a:lstStyle/>
              <a:p>
                <a:pPr algn="r"/>
                <a:r>
                  <a:rPr lang="nb-NO" dirty="0" smtClean="0"/>
                  <a:t>Vi må først finne hva som er størst av bredde/høydeforholdet og veggrepet.</a:t>
                </a:r>
                <a:r>
                  <a:rPr lang="nb-NO" baseline="0" dirty="0" smtClean="0"/>
                  <a:t>  Hvis </a:t>
                </a:r>
                <a:r>
                  <a:rPr lang="nb-NO" baseline="0" dirty="0" smtClean="0">
                    <a:sym typeface="Symbol" panose="05050102010706020507" pitchFamily="18" charset="2"/>
                  </a:rPr>
                  <a:t> (my) er mindre enn bredde/</a:t>
                </a:r>
                <a:r>
                  <a:rPr lang="nb-NO" baseline="0" dirty="0" err="1" smtClean="0">
                    <a:sym typeface="Symbol" panose="05050102010706020507" pitchFamily="18" charset="2"/>
                  </a:rPr>
                  <a:t>høydefoholdet</a:t>
                </a:r>
                <a:r>
                  <a:rPr lang="nb-NO" baseline="0" dirty="0" smtClean="0">
                    <a:sym typeface="Symbol" panose="05050102010706020507" pitchFamily="18" charset="2"/>
                  </a:rPr>
                  <a:t> vil bilen skrense, men er veggrepet størst vil bilen velte.</a:t>
                </a:r>
              </a:p>
              <a:p>
                <a:pPr algn="l"/>
                <a:r>
                  <a:rPr lang="nb-NO" dirty="0" smtClean="0"/>
                  <a:t>Eks. En bil </a:t>
                </a:r>
                <a:r>
                  <a:rPr lang="nb-NO" baseline="0" dirty="0" smtClean="0"/>
                  <a:t> lastet med materialer har det felles tyngdepunkt 2,4 m over bakken.  Bilen er 2,4 m bred/2 =1,4 m. = 0,6.  </a:t>
                </a:r>
                <a:r>
                  <a:rPr lang="nb-NO" baseline="0" dirty="0" err="1" smtClean="0"/>
                  <a:t>Dvs</a:t>
                </a:r>
                <a:r>
                  <a:rPr lang="nb-NO" baseline="0" dirty="0" smtClean="0"/>
                  <a:t> er veggrepet bedre enn 0,6 vil bilen velte men er veggrepet mindre (vinterføre) vil bilen skrense. I en sving med radius 60 m  vil kritisk hastighet være når veggrepet er 0,4:</a:t>
                </a:r>
              </a:p>
              <a:p>
                <a:pPr algn="l"/>
                <a:endParaRPr lang="nb-N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smtClean="0"/>
                  <a:t>V </a:t>
                </a:r>
                <a:r>
                  <a:rPr lang="nb-NO" baseline="-25000" dirty="0" smtClean="0"/>
                  <a:t>krit </a:t>
                </a:r>
                <a:r>
                  <a:rPr lang="nb-NO" baseline="0" dirty="0" smtClean="0"/>
                  <a:t>= </a:t>
                </a:r>
                <a14:m>
                  <m:oMath xmlns:m="http://schemas.openxmlformats.org/officeDocument/2006/math">
                    <m:r>
                      <a:rPr lang="nb-NO" i="1" baseline="0" smtClean="0">
                        <a:latin typeface="Cambria Math" panose="02040503050406030204" pitchFamily="18" charset="0"/>
                        <a:ea typeface="Cambria Math" panose="02040503050406030204" pitchFamily="18" charset="0"/>
                      </a:rPr>
                      <m:t>√</m:t>
                    </m:r>
                  </m:oMath>
                </a14:m>
                <a:r>
                  <a:rPr lang="nb-NO" baseline="0" dirty="0" smtClean="0"/>
                  <a:t>0,4 * 10 * 60</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V </a:t>
                </a:r>
                <a:r>
                  <a:rPr kumimoji="0" lang="nb-NO" sz="1200" b="0" i="0" u="none" strike="noStrike" kern="1200" cap="none" spc="0" normalizeH="0" baseline="-25000" noProof="0" dirty="0" smtClean="0">
                    <a:ln>
                      <a:noFill/>
                    </a:ln>
                    <a:solidFill>
                      <a:prstClr val="black"/>
                    </a:solidFill>
                    <a:effectLst/>
                    <a:uLnTx/>
                    <a:uFillTx/>
                    <a:latin typeface="+mn-lt"/>
                    <a:ea typeface="+mn-ea"/>
                    <a:cs typeface="+mn-cs"/>
                  </a:rPr>
                  <a:t>krit </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a:t>
                </a:r>
                <a14:m>
                  <m:oMath xmlns:m="http://schemas.openxmlformats.org/officeDocument/2006/math">
                    <m:r>
                      <a:rPr kumimoji="0" lang="nb-NO"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nb-NO" sz="12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oMath>
                </a14:m>
                <a:r>
                  <a:rPr kumimoji="0" lang="nb-NO" sz="1200" b="0" i="0" u="none" strike="noStrike" kern="1200" cap="none" spc="0" normalizeH="0" baseline="0" noProof="0" dirty="0" smtClean="0">
                    <a:ln>
                      <a:noFill/>
                    </a:ln>
                    <a:solidFill>
                      <a:prstClr val="black"/>
                    </a:solidFill>
                    <a:effectLst/>
                    <a:uLnTx/>
                    <a:uFillTx/>
                    <a:latin typeface="+mn-lt"/>
                    <a:ea typeface="+mn-ea"/>
                    <a:cs typeface="+mn-cs"/>
                  </a:rPr>
                  <a:t>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V </a:t>
                </a:r>
                <a:r>
                  <a:rPr kumimoji="0" lang="nb-NO" sz="1200" b="0" i="0" u="none" strike="noStrike" kern="1200" cap="none" spc="0" normalizeH="0" baseline="-25000" noProof="0" dirty="0" smtClean="0">
                    <a:ln>
                      <a:noFill/>
                    </a:ln>
                    <a:solidFill>
                      <a:prstClr val="black"/>
                    </a:solidFill>
                    <a:effectLst/>
                    <a:uLnTx/>
                    <a:uFillTx/>
                    <a:latin typeface="+mn-lt"/>
                    <a:ea typeface="+mn-ea"/>
                    <a:cs typeface="+mn-cs"/>
                  </a:rPr>
                  <a:t>krit </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a:t>
                </a:r>
                <a14:m>
                  <m:oMath xmlns:m="http://schemas.openxmlformats.org/officeDocument/2006/math">
                    <m:r>
                      <a:rPr kumimoji="0" lang="nb-NO" sz="1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15,7 </m:t>
                    </m:r>
                  </m:oMath>
                </a14:m>
                <a:r>
                  <a:rPr lang="nb-NO" baseline="-25000" dirty="0" smtClean="0"/>
                  <a:t>	</a:t>
                </a:r>
                <a:r>
                  <a:rPr lang="nb-NO" baseline="0" dirty="0" smtClean="0"/>
                  <a:t>Det betyr at er hastigheten over 15,7 m pr sekund vil bilen skrense.  Det er </a:t>
                </a:r>
                <a:r>
                  <a:rPr lang="nb-NO" baseline="0" dirty="0" err="1" smtClean="0"/>
                  <a:t>ca</a:t>
                </a:r>
                <a:r>
                  <a:rPr lang="nb-NO" baseline="0" dirty="0" smtClean="0"/>
                  <a:t> 53 </a:t>
                </a:r>
                <a:r>
                  <a:rPr lang="nb-NO" baseline="0" dirty="0" err="1" smtClean="0"/>
                  <a:t>kmt</a:t>
                </a:r>
                <a:r>
                  <a:rPr lang="nb-NO"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p:txBody>
          </p:sp>
        </mc:Choice>
        <mc:Fallback xmlns="">
          <p:sp>
            <p:nvSpPr>
              <p:cNvPr id="3" name="Plassholder for notater 2"/>
              <p:cNvSpPr>
                <a:spLocks noGrp="1"/>
              </p:cNvSpPr>
              <p:nvPr>
                <p:ph type="body" idx="1"/>
              </p:nvPr>
            </p:nvSpPr>
            <p:spPr/>
            <p:txBody>
              <a:bodyPr/>
              <a:lstStyle/>
              <a:p>
                <a:pPr algn="r"/>
                <a:r>
                  <a:rPr lang="nb-NO" dirty="0" smtClean="0"/>
                  <a:t>Vi må først finne hva som er størst av bredde/høydeforholdet og veggrepet.</a:t>
                </a:r>
                <a:r>
                  <a:rPr lang="nb-NO" baseline="0" dirty="0" smtClean="0"/>
                  <a:t>  Hvis </a:t>
                </a:r>
                <a:r>
                  <a:rPr lang="nb-NO" baseline="0" dirty="0" smtClean="0">
                    <a:sym typeface="Symbol" panose="05050102010706020507" pitchFamily="18" charset="2"/>
                  </a:rPr>
                  <a:t> (my) er mindre enn bredde/</a:t>
                </a:r>
                <a:r>
                  <a:rPr lang="nb-NO" baseline="0" dirty="0" err="1" smtClean="0">
                    <a:sym typeface="Symbol" panose="05050102010706020507" pitchFamily="18" charset="2"/>
                  </a:rPr>
                  <a:t>høydefoholdet</a:t>
                </a:r>
                <a:r>
                  <a:rPr lang="nb-NO" baseline="0" dirty="0" smtClean="0">
                    <a:sym typeface="Symbol" panose="05050102010706020507" pitchFamily="18" charset="2"/>
                  </a:rPr>
                  <a:t> vil bilen skrense, men er veggrepet størst vil bilen velte.</a:t>
                </a:r>
              </a:p>
              <a:p>
                <a:pPr algn="l"/>
                <a:r>
                  <a:rPr lang="nb-NO" dirty="0" smtClean="0"/>
                  <a:t>Eks. En bil </a:t>
                </a:r>
                <a:r>
                  <a:rPr lang="nb-NO" baseline="0" dirty="0" smtClean="0"/>
                  <a:t> lastet med materialer har det felles tyngdepunkt 2,4 m over bakken.  Bilen er 2,4 m bred/2 =1,4 m. = 0,6.  </a:t>
                </a:r>
                <a:r>
                  <a:rPr lang="nb-NO" baseline="0" dirty="0" err="1" smtClean="0"/>
                  <a:t>Dvs</a:t>
                </a:r>
                <a:r>
                  <a:rPr lang="nb-NO" baseline="0" dirty="0" smtClean="0"/>
                  <a:t> er veggrepet bedre enn 0,6 vil bilen velte men er veggrepet mindre (vinterføre) vil bilen skrense. I en sving med radius 60 m  vil kritisk hastighet være når veggrepet er 0,4:</a:t>
                </a:r>
              </a:p>
              <a:p>
                <a:pPr algn="l"/>
                <a:endParaRPr lang="nb-N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smtClean="0"/>
                  <a:t>V </a:t>
                </a:r>
                <a:r>
                  <a:rPr lang="nb-NO" baseline="-25000" dirty="0" smtClean="0"/>
                  <a:t>krit </a:t>
                </a:r>
                <a:r>
                  <a:rPr lang="nb-NO" baseline="0" dirty="0" smtClean="0"/>
                  <a:t>= </a:t>
                </a:r>
                <a:r>
                  <a:rPr lang="nb-NO" i="0" baseline="0" smtClean="0">
                    <a:latin typeface="Cambria Math" panose="02040503050406030204" pitchFamily="18" charset="0"/>
                    <a:ea typeface="Cambria Math" panose="02040503050406030204" pitchFamily="18" charset="0"/>
                  </a:rPr>
                  <a:t>√</a:t>
                </a:r>
                <a:r>
                  <a:rPr lang="nb-NO" baseline="0" dirty="0" smtClean="0"/>
                  <a:t>0,4 * 10 * 60</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V </a:t>
                </a:r>
                <a:r>
                  <a:rPr kumimoji="0" lang="nb-NO" sz="1200" b="0" i="0" u="none" strike="noStrike" kern="1200" cap="none" spc="0" normalizeH="0" baseline="-25000" noProof="0" dirty="0" smtClean="0">
                    <a:ln>
                      <a:noFill/>
                    </a:ln>
                    <a:solidFill>
                      <a:prstClr val="black"/>
                    </a:solidFill>
                    <a:effectLst/>
                    <a:uLnTx/>
                    <a:uFillTx/>
                    <a:latin typeface="+mn-lt"/>
                    <a:ea typeface="+mn-ea"/>
                    <a:cs typeface="+mn-cs"/>
                  </a:rPr>
                  <a:t>krit </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a:t>
                </a:r>
                <a:r>
                  <a:rPr kumimoji="0" lang="nb-NO" sz="12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a:t>√2</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V </a:t>
                </a:r>
                <a:r>
                  <a:rPr kumimoji="0" lang="nb-NO" sz="1200" b="0" i="0" u="none" strike="noStrike" kern="1200" cap="none" spc="0" normalizeH="0" baseline="-25000" noProof="0" dirty="0" smtClean="0">
                    <a:ln>
                      <a:noFill/>
                    </a:ln>
                    <a:solidFill>
                      <a:prstClr val="black"/>
                    </a:solidFill>
                    <a:effectLst/>
                    <a:uLnTx/>
                    <a:uFillTx/>
                    <a:latin typeface="+mn-lt"/>
                    <a:ea typeface="+mn-ea"/>
                    <a:cs typeface="+mn-cs"/>
                  </a:rPr>
                  <a:t>krit </a:t>
                </a:r>
                <a:r>
                  <a:rPr kumimoji="0" lang="nb-NO" sz="1200" b="0" i="0" u="none" strike="noStrike" kern="1200" cap="none" spc="0" normalizeH="0" baseline="0" noProof="0" dirty="0" smtClean="0">
                    <a:ln>
                      <a:noFill/>
                    </a:ln>
                    <a:solidFill>
                      <a:prstClr val="black"/>
                    </a:solidFill>
                    <a:effectLst/>
                    <a:uLnTx/>
                    <a:uFillTx/>
                    <a:latin typeface="+mn-lt"/>
                    <a:ea typeface="+mn-ea"/>
                    <a:cs typeface="+mn-cs"/>
                  </a:rPr>
                  <a:t>= </a:t>
                </a:r>
                <a:r>
                  <a:rPr kumimoji="0" lang="nb-NO" sz="12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a:t>15,7 </a:t>
                </a:r>
                <a:r>
                  <a:rPr lang="nb-NO" baseline="-25000" dirty="0" smtClean="0"/>
                  <a:t>	</a:t>
                </a:r>
                <a:r>
                  <a:rPr lang="nb-NO" baseline="0" dirty="0" smtClean="0"/>
                  <a:t>Det betyr at er hastigheten over 15,7 m pr sekund vil bilen skrense.  Det er </a:t>
                </a:r>
                <a:r>
                  <a:rPr lang="nb-NO" baseline="0" dirty="0" err="1" smtClean="0"/>
                  <a:t>ca</a:t>
                </a:r>
                <a:r>
                  <a:rPr lang="nb-NO" baseline="0" dirty="0" smtClean="0"/>
                  <a:t> 53 </a:t>
                </a:r>
                <a:r>
                  <a:rPr lang="nb-NO" baseline="0" dirty="0" err="1" smtClean="0"/>
                  <a:t>kmt</a:t>
                </a:r>
                <a:r>
                  <a:rPr lang="nb-NO"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p>
            </p:txBody>
          </p:sp>
        </mc:Fallback>
      </mc:AlternateContent>
      <p:sp>
        <p:nvSpPr>
          <p:cNvPr id="4" name="Plassholder for lysbildenummer 3"/>
          <p:cNvSpPr>
            <a:spLocks noGrp="1"/>
          </p:cNvSpPr>
          <p:nvPr>
            <p:ph type="sldNum" sz="quarter" idx="10"/>
          </p:nvPr>
        </p:nvSpPr>
        <p:spPr/>
        <p:txBody>
          <a:bodyPr/>
          <a:lstStyle/>
          <a:p>
            <a:fld id="{61E104C8-3869-47CD-B280-DB954B0AC6C7}" type="slidenum">
              <a:rPr lang="nb-NO" smtClean="0"/>
              <a:pPr/>
              <a:t>21</a:t>
            </a:fld>
            <a:endParaRPr lang="nb-NO"/>
          </a:p>
        </p:txBody>
      </p:sp>
    </p:spTree>
    <p:extLst>
      <p:ext uri="{BB962C8B-B14F-4D97-AF65-F5344CB8AC3E}">
        <p14:creationId xmlns:p14="http://schemas.microsoft.com/office/powerpoint/2010/main" val="604618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22</a:t>
            </a:fld>
            <a:endParaRPr lang="nb-NO"/>
          </a:p>
        </p:txBody>
      </p:sp>
    </p:spTree>
    <p:extLst>
      <p:ext uri="{BB962C8B-B14F-4D97-AF65-F5344CB8AC3E}">
        <p14:creationId xmlns:p14="http://schemas.microsoft.com/office/powerpoint/2010/main" val="3897155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algn="l"/>
            <a:r>
              <a:rPr lang="nb-NO" dirty="0" smtClean="0"/>
              <a:t>Gå gjennom målene med kursdeltagerne. Husk at for å legge</a:t>
            </a:r>
            <a:r>
              <a:rPr lang="nb-NO" baseline="0" dirty="0" smtClean="0"/>
              <a:t> til rette for læring, må elevene vite hva som skal læres. Denne modulen skal sees i sammenheng med </a:t>
            </a:r>
            <a:r>
              <a:rPr lang="nb-NO" b="0" baseline="0" dirty="0" smtClean="0"/>
              <a:t>modul 3 </a:t>
            </a:r>
            <a:r>
              <a:rPr lang="nb-NO" baseline="0" dirty="0" smtClean="0"/>
              <a:t>som omhandler </a:t>
            </a:r>
            <a:r>
              <a:rPr lang="nb-NO" baseline="0" dirty="0" err="1" smtClean="0"/>
              <a:t>kjøretøyteknikk</a:t>
            </a:r>
            <a:r>
              <a:rPr lang="nb-NO" baseline="0" dirty="0" smtClean="0"/>
              <a:t>.  </a:t>
            </a:r>
          </a:p>
          <a:p>
            <a:pPr algn="l"/>
            <a:endParaRPr lang="nb-NO" baseline="0" dirty="0" smtClean="0"/>
          </a:p>
          <a:p>
            <a:pPr algn="l"/>
            <a:r>
              <a:rPr lang="nb-NO" baseline="0" dirty="0" smtClean="0"/>
              <a:t>Velg ut </a:t>
            </a:r>
            <a:r>
              <a:rPr lang="nb-NO" baseline="0" smtClean="0"/>
              <a:t>de lysakene </a:t>
            </a:r>
            <a:r>
              <a:rPr lang="nb-NO" baseline="0" dirty="0" smtClean="0"/>
              <a:t>du vil bruke i din undervisning.</a:t>
            </a:r>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2</a:t>
            </a:fld>
            <a:endParaRPr lang="nb-NO"/>
          </a:p>
        </p:txBody>
      </p:sp>
    </p:spTree>
    <p:extLst>
      <p:ext uri="{BB962C8B-B14F-4D97-AF65-F5344CB8AC3E}">
        <p14:creationId xmlns:p14="http://schemas.microsoft.com/office/powerpoint/2010/main" val="2408276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Mange sier at semitraileren er mest ustabil da den har en</a:t>
            </a:r>
            <a:r>
              <a:rPr lang="nb-NO" baseline="0" dirty="0" smtClean="0"/>
              <a:t> trekantet </a:t>
            </a:r>
            <a:r>
              <a:rPr lang="nb-NO" baseline="0" dirty="0" err="1" smtClean="0"/>
              <a:t>understøttningsflate</a:t>
            </a:r>
            <a:r>
              <a:rPr lang="nb-NO" baseline="0" dirty="0" smtClean="0"/>
              <a:t>. Men er det noen prinsipiell forskjell mellom en svingkrans på en tilhenger og en svingskive?. </a:t>
            </a:r>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23</a:t>
            </a:fld>
            <a:endParaRPr lang="nb-NO"/>
          </a:p>
        </p:txBody>
      </p:sp>
    </p:spTree>
    <p:extLst>
      <p:ext uri="{BB962C8B-B14F-4D97-AF65-F5344CB8AC3E}">
        <p14:creationId xmlns:p14="http://schemas.microsoft.com/office/powerpoint/2010/main" val="2238357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Tabellen viser et relativt styrkeforhold. Mopeden har kanskje 5 hk motor, men en totalvekt</a:t>
            </a:r>
            <a:r>
              <a:rPr lang="nb-NO" baseline="0" dirty="0" smtClean="0"/>
              <a:t> på et par hundre kilo. Per tonn vil det tilsvare 25 hk. Tabellen </a:t>
            </a:r>
            <a:r>
              <a:rPr lang="nb-NO" u="sng" baseline="0" dirty="0" smtClean="0"/>
              <a:t>kan</a:t>
            </a:r>
            <a:r>
              <a:rPr lang="nb-NO" baseline="0" dirty="0" smtClean="0"/>
              <a:t> brukes for å anskueliggjøre f.eks. forbikjøringer med tunge kjøretøyer av andre kjøretøyer. Husk at det må også være noen marginer.</a:t>
            </a:r>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24</a:t>
            </a:fld>
            <a:endParaRPr lang="nb-NO"/>
          </a:p>
        </p:txBody>
      </p:sp>
    </p:spTree>
    <p:extLst>
      <p:ext uri="{BB962C8B-B14F-4D97-AF65-F5344CB8AC3E}">
        <p14:creationId xmlns:p14="http://schemas.microsoft.com/office/powerpoint/2010/main" val="3504029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25</a:t>
            </a:fld>
            <a:endParaRPr lang="nb-NO"/>
          </a:p>
        </p:txBody>
      </p:sp>
    </p:spTree>
    <p:extLst>
      <p:ext uri="{BB962C8B-B14F-4D97-AF65-F5344CB8AC3E}">
        <p14:creationId xmlns:p14="http://schemas.microsoft.com/office/powerpoint/2010/main" val="1361572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Vektlegg</a:t>
            </a:r>
            <a:r>
              <a:rPr lang="nb-NO" baseline="0" dirty="0" smtClean="0"/>
              <a:t> at forbikjøring er en samarbeidssak mellom den som skal forbi og den som blir forbikjørt. Dette viser disse to eksemplene. Det som gir størst effekt er å øke hastighetsforskjellen mellom kjøretøyene. Det betyr for de tunge klassene at den forbikjørte reduserer sin hastighet.  </a:t>
            </a:r>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26</a:t>
            </a:fld>
            <a:endParaRPr lang="nb-NO"/>
          </a:p>
        </p:txBody>
      </p:sp>
    </p:spTree>
    <p:extLst>
      <p:ext uri="{BB962C8B-B14F-4D97-AF65-F5344CB8AC3E}">
        <p14:creationId xmlns:p14="http://schemas.microsoft.com/office/powerpoint/2010/main" val="3961473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27</a:t>
            </a:fld>
            <a:endParaRPr lang="nb-NO"/>
          </a:p>
        </p:txBody>
      </p:sp>
    </p:spTree>
    <p:extLst>
      <p:ext uri="{BB962C8B-B14F-4D97-AF65-F5344CB8AC3E}">
        <p14:creationId xmlns:p14="http://schemas.microsoft.com/office/powerpoint/2010/main" val="4212571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Dette</a:t>
            </a:r>
            <a:r>
              <a:rPr lang="nb-NO" baseline="0" dirty="0" smtClean="0"/>
              <a:t> er vanskelig og lett å rote seg bort i. Men vi får ikke større bremseeffekt enn det som dekk, føre og bremsene tillater.  Godt føre og gode bremser gir god retardasjon mens gode bremser og dårlig føre gir bare den effekten som dekk og føre tillater.  Det blir derfor litt meningsløst å sette opp en tabell som viser friksjon ved ulikt føre, når alt avhenger av dekkenes gripeevne på det aktuelle føret.  Du kan få fra friksjon på våt is om du bruker kjetting.</a:t>
            </a:r>
          </a:p>
          <a:p>
            <a:r>
              <a:rPr lang="nb-NO" baseline="0" dirty="0" smtClean="0"/>
              <a:t>Du kan bruke eksempler fra sikring av last da det blir det samme forholdet her.</a:t>
            </a:r>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28</a:t>
            </a:fld>
            <a:endParaRPr lang="nb-NO"/>
          </a:p>
        </p:txBody>
      </p:sp>
    </p:spTree>
    <p:extLst>
      <p:ext uri="{BB962C8B-B14F-4D97-AF65-F5344CB8AC3E}">
        <p14:creationId xmlns:p14="http://schemas.microsoft.com/office/powerpoint/2010/main" val="14331509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29</a:t>
            </a:fld>
            <a:endParaRPr lang="nb-NO"/>
          </a:p>
        </p:txBody>
      </p:sp>
    </p:spTree>
    <p:extLst>
      <p:ext uri="{BB962C8B-B14F-4D97-AF65-F5344CB8AC3E}">
        <p14:creationId xmlns:p14="http://schemas.microsoft.com/office/powerpoint/2010/main" val="200843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Med</a:t>
            </a:r>
            <a:r>
              <a:rPr lang="nb-NO" baseline="0" dirty="0" smtClean="0"/>
              <a:t> et slikt eksempel kan du tallfeste kjøreprosessen og anskueliggjøre denne enda bedre. Er føreren trøtt og har lang reaksjonstid, så blir stoppstrekningen også lang.  Dårlig føre gir lav friksjon og lang bremsestrekning. Og ikke minst kan man enkelt vise hva som skjer om hastigheten dobles eller halveres.</a:t>
            </a:r>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30</a:t>
            </a:fld>
            <a:endParaRPr lang="nb-NO"/>
          </a:p>
        </p:txBody>
      </p:sp>
    </p:spTree>
    <p:extLst>
      <p:ext uri="{BB962C8B-B14F-4D97-AF65-F5344CB8AC3E}">
        <p14:creationId xmlns:p14="http://schemas.microsoft.com/office/powerpoint/2010/main" val="17841348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Disse merkene ser vi stadig</a:t>
            </a:r>
            <a:r>
              <a:rPr lang="nb-NO" baseline="0" dirty="0" smtClean="0"/>
              <a:t> oftere på tyngre kjøretøyer. VI betyr at bilen har en EURO6 motor. L står for det tyske ordet </a:t>
            </a:r>
            <a:r>
              <a:rPr lang="nb-NO" baseline="0" dirty="0" err="1" smtClean="0"/>
              <a:t>Lärm</a:t>
            </a:r>
            <a:r>
              <a:rPr lang="nb-NO" baseline="0" dirty="0" smtClean="0"/>
              <a:t> som betyr eller støy.  Når bilen er merket med dette merket skal den ikke støye mer enn 80 db og tillates da for nattkjøring i bl.a. Østerrike.</a:t>
            </a:r>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31</a:t>
            </a:fld>
            <a:endParaRPr lang="nb-NO"/>
          </a:p>
        </p:txBody>
      </p:sp>
    </p:spTree>
    <p:extLst>
      <p:ext uri="{BB962C8B-B14F-4D97-AF65-F5344CB8AC3E}">
        <p14:creationId xmlns:p14="http://schemas.microsoft.com/office/powerpoint/2010/main" val="16521171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Forut for en stor</a:t>
            </a:r>
            <a:r>
              <a:rPr lang="nb-NO" baseline="0" dirty="0" smtClean="0"/>
              <a:t> ulykke er det 270 mindre skader. Få fram at små skader og hendelser er en indikator på at en stor ulykke kommer. Se oppgaven på  side 132 i boka. </a:t>
            </a:r>
          </a:p>
          <a:p>
            <a:endParaRPr lang="nb-NO" baseline="0" dirty="0" smtClean="0"/>
          </a:p>
          <a:p>
            <a:r>
              <a:rPr lang="nb-NO" dirty="0" smtClean="0"/>
              <a:t>Før</a:t>
            </a:r>
            <a:r>
              <a:rPr lang="nb-NO" baseline="0" dirty="0" smtClean="0"/>
              <a:t> du går videre bør første kjøretur gjennomføres. </a:t>
            </a:r>
          </a:p>
          <a:p>
            <a:r>
              <a:rPr lang="nb-NO" baseline="0" dirty="0" smtClean="0"/>
              <a:t> </a:t>
            </a:r>
          </a:p>
          <a:p>
            <a:r>
              <a:rPr lang="nb-NO" b="1" baseline="0" dirty="0" smtClean="0"/>
              <a:t>Oppgave </a:t>
            </a:r>
          </a:p>
          <a:p>
            <a:r>
              <a:rPr lang="nb-NO" baseline="0" dirty="0" smtClean="0"/>
              <a:t>Gjennomfør første kjøretur der sjåførene skal kjøre selvstendig slik de gjør til daglig. Noter resultatene i skjemaet som du finner på side 161 i boka.</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32</a:t>
            </a:fld>
            <a:endParaRPr lang="nb-NO"/>
          </a:p>
        </p:txBody>
      </p:sp>
    </p:spTree>
    <p:extLst>
      <p:ext uri="{BB962C8B-B14F-4D97-AF65-F5344CB8AC3E}">
        <p14:creationId xmlns:p14="http://schemas.microsoft.com/office/powerpoint/2010/main" val="1332402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endParaRPr lang="nb-NO"/>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3</a:t>
            </a:fld>
            <a:endParaRPr lang="nb-NO"/>
          </a:p>
        </p:txBody>
      </p:sp>
    </p:spTree>
    <p:extLst>
      <p:ext uri="{BB962C8B-B14F-4D97-AF65-F5344CB8AC3E}">
        <p14:creationId xmlns:p14="http://schemas.microsoft.com/office/powerpoint/2010/main" val="1884336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u="none" dirty="0" smtClean="0"/>
              <a:t>En defensiv kjørestil</a:t>
            </a:r>
            <a:r>
              <a:rPr lang="nb-NO" u="none" baseline="0" dirty="0" smtClean="0"/>
              <a:t> betyr at vi er forutseende og skynder oss langsomt. Bruk gjerne eksempler. Ved å redusere hastigheten fra 90 til 80 km/t, taper du 5 sekunder per kilometer.</a:t>
            </a:r>
          </a:p>
          <a:p>
            <a:endParaRPr lang="nb-NO" u="none" dirty="0" smtClean="0"/>
          </a:p>
          <a:p>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33</a:t>
            </a:fld>
            <a:endParaRPr lang="nb-NO"/>
          </a:p>
        </p:txBody>
      </p:sp>
    </p:spTree>
    <p:extLst>
      <p:ext uri="{BB962C8B-B14F-4D97-AF65-F5344CB8AC3E}">
        <p14:creationId xmlns:p14="http://schemas.microsoft.com/office/powerpoint/2010/main" val="40695534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u="none" dirty="0" smtClean="0"/>
              <a:t>Det er en mindre sliten sjåfør som kommer fram om det kjøres</a:t>
            </a:r>
            <a:r>
              <a:rPr lang="nb-NO" u="none" baseline="0" dirty="0" smtClean="0"/>
              <a:t> defensivt.</a:t>
            </a:r>
            <a:endParaRPr lang="nb-NO" u="none" dirty="0" smtClean="0"/>
          </a:p>
          <a:p>
            <a:endParaRPr lang="nb-NO" u="none"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34</a:t>
            </a:fld>
            <a:endParaRPr lang="nb-NO"/>
          </a:p>
        </p:txBody>
      </p:sp>
    </p:spTree>
    <p:extLst>
      <p:ext uri="{BB962C8B-B14F-4D97-AF65-F5344CB8AC3E}">
        <p14:creationId xmlns:p14="http://schemas.microsoft.com/office/powerpoint/2010/main" val="41183416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En</a:t>
            </a:r>
            <a:r>
              <a:rPr lang="nb-NO" baseline="0" dirty="0" smtClean="0"/>
              <a:t> økonomisk kjørestil kan utvikles for alle typer kjøretøyer. Utrulling, der bilen ruller uten gasspådrag, er spesielt viktig for å kunne kjøre brennstofføkonomisk.  Bevisste sjåfører greier en utrullingsprosent på mellom 30 og 40. Det vil si at </a:t>
            </a:r>
            <a:r>
              <a:rPr lang="nb-NO" baseline="0" dirty="0" err="1" smtClean="0"/>
              <a:t>ca</a:t>
            </a:r>
            <a:r>
              <a:rPr lang="nb-NO" baseline="0" dirty="0" smtClean="0"/>
              <a:t> 1/3 av kjøreturen gjennomføres uten gasspådrag.</a:t>
            </a:r>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35</a:t>
            </a:fld>
            <a:endParaRPr lang="nb-NO"/>
          </a:p>
        </p:txBody>
      </p:sp>
    </p:spTree>
    <p:extLst>
      <p:ext uri="{BB962C8B-B14F-4D97-AF65-F5344CB8AC3E}">
        <p14:creationId xmlns:p14="http://schemas.microsoft.com/office/powerpoint/2010/main" val="33564849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u="none" dirty="0" smtClean="0"/>
              <a:t>Kjøremotstand har flere komponenter. Sjåføren</a:t>
            </a:r>
            <a:r>
              <a:rPr lang="nb-NO" u="none" baseline="0" dirty="0" smtClean="0"/>
              <a:t> kan medvirke til at noe av dette reduseres.</a:t>
            </a:r>
            <a:endParaRPr lang="nb-NO" u="none"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36</a:t>
            </a:fld>
            <a:endParaRPr lang="nb-NO"/>
          </a:p>
        </p:txBody>
      </p:sp>
    </p:spTree>
    <p:extLst>
      <p:ext uri="{BB962C8B-B14F-4D97-AF65-F5344CB8AC3E}">
        <p14:creationId xmlns:p14="http://schemas.microsoft.com/office/powerpoint/2010/main" val="4115494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Hvor ofte kontrollerer</a:t>
            </a:r>
            <a:r>
              <a:rPr lang="nb-NO" baseline="0" dirty="0" smtClean="0"/>
              <a:t> kursdeltakerne </a:t>
            </a:r>
            <a:r>
              <a:rPr lang="nb-NO" dirty="0" smtClean="0"/>
              <a:t>dekktrykket på de bilene de</a:t>
            </a:r>
            <a:r>
              <a:rPr lang="nb-NO" baseline="0" dirty="0" smtClean="0"/>
              <a:t> til daglig</a:t>
            </a:r>
            <a:r>
              <a:rPr lang="nb-NO" dirty="0" smtClean="0"/>
              <a:t> kjører? En annen fin sak å diskutere er hvilket lufttrykk det skal være i de forskjellige dekkene (styre-, driv- og løpehjul). Lenken</a:t>
            </a:r>
            <a:r>
              <a:rPr lang="nb-NO" baseline="0" dirty="0" smtClean="0"/>
              <a:t> bringer deg til </a:t>
            </a:r>
            <a:r>
              <a:rPr lang="nb-NO" i="1" baseline="0" dirty="0" smtClean="0"/>
              <a:t>Forskrift om tekniske krav og godkjenning av kjøretøy </a:t>
            </a:r>
            <a:r>
              <a:rPr lang="nb-NO" baseline="0" dirty="0" smtClean="0"/>
              <a:t>§ 13-1. </a:t>
            </a:r>
            <a:r>
              <a:rPr lang="nb-NO" baseline="0" dirty="0" err="1" smtClean="0"/>
              <a:t>Pkt</a:t>
            </a:r>
            <a:r>
              <a:rPr lang="nb-NO" baseline="0" dirty="0" smtClean="0"/>
              <a:t> 3.2 omhandler trykk i dekk.</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37</a:t>
            </a:fld>
            <a:endParaRPr lang="nb-NO"/>
          </a:p>
        </p:txBody>
      </p:sp>
    </p:spTree>
    <p:extLst>
      <p:ext uri="{BB962C8B-B14F-4D97-AF65-F5344CB8AC3E}">
        <p14:creationId xmlns:p14="http://schemas.microsoft.com/office/powerpoint/2010/main" val="38210318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u="none" dirty="0" smtClean="0"/>
              <a:t>Vis til praktiske eksempler.</a:t>
            </a:r>
            <a:r>
              <a:rPr lang="nb-NO" u="none" baseline="0" dirty="0" smtClean="0"/>
              <a:t> </a:t>
            </a:r>
            <a:r>
              <a:rPr lang="nb-NO" u="none" dirty="0" smtClean="0"/>
              <a:t>En</a:t>
            </a:r>
            <a:r>
              <a:rPr lang="nb-NO" u="none" baseline="0" dirty="0" smtClean="0"/>
              <a:t> h</a:t>
            </a:r>
            <a:r>
              <a:rPr lang="nb-NO" u="none" dirty="0" smtClean="0"/>
              <a:t>ånd ut av vinduet på en bil med hastighet</a:t>
            </a:r>
            <a:r>
              <a:rPr lang="nb-NO" u="none" baseline="0" dirty="0" smtClean="0"/>
              <a:t> </a:t>
            </a:r>
            <a:r>
              <a:rPr lang="nb-NO" u="none" dirty="0" smtClean="0"/>
              <a:t>80 km/t eller bevege seg ute i storm (ca 80 km/t). Den motstanden</a:t>
            </a:r>
            <a:r>
              <a:rPr lang="nb-NO" u="none" baseline="0" dirty="0" smtClean="0"/>
              <a:t> som føles i disse situasjonene, kreves det diesel for å overvinne. Lenken fører til et klipp om luftmotstand som er blitt vist i programmet Newton på NRK. </a:t>
            </a:r>
            <a:endParaRPr lang="nb-NO" u="none" dirty="0" smtClean="0"/>
          </a:p>
          <a:p>
            <a:endParaRPr lang="nb-NO" u="none"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38</a:t>
            </a:fld>
            <a:endParaRPr lang="nb-NO"/>
          </a:p>
        </p:txBody>
      </p:sp>
    </p:spTree>
    <p:extLst>
      <p:ext uri="{BB962C8B-B14F-4D97-AF65-F5344CB8AC3E}">
        <p14:creationId xmlns:p14="http://schemas.microsoft.com/office/powerpoint/2010/main" val="1445868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Har dine kursdeltakere muligheter til å velge mellom forskjellige rutealternativer</a:t>
            </a:r>
            <a:r>
              <a:rPr lang="nb-NO" baseline="0" dirty="0" smtClean="0"/>
              <a:t>? </a:t>
            </a:r>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39</a:t>
            </a:fld>
            <a:endParaRPr lang="nb-NO"/>
          </a:p>
        </p:txBody>
      </p:sp>
    </p:spTree>
    <p:extLst>
      <p:ext uri="{BB962C8B-B14F-4D97-AF65-F5344CB8AC3E}">
        <p14:creationId xmlns:p14="http://schemas.microsoft.com/office/powerpoint/2010/main" val="6153104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u="none" dirty="0" smtClean="0"/>
              <a:t>En</a:t>
            </a:r>
            <a:r>
              <a:rPr lang="nb-NO" u="none" baseline="0" dirty="0" smtClean="0"/>
              <a:t> defensiv kjørestil krever en forutseende sjåfør. Det vil føre til en jevnere tur med færre store fartsendringer, og færre full stopp.</a:t>
            </a:r>
            <a:endParaRPr lang="nb-NO" u="none" dirty="0" smtClean="0"/>
          </a:p>
          <a:p>
            <a:endParaRPr lang="nb-NO" u="none"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40</a:t>
            </a:fld>
            <a:endParaRPr lang="nb-NO"/>
          </a:p>
        </p:txBody>
      </p:sp>
    </p:spTree>
    <p:extLst>
      <p:ext uri="{BB962C8B-B14F-4D97-AF65-F5344CB8AC3E}">
        <p14:creationId xmlns:p14="http://schemas.microsoft.com/office/powerpoint/2010/main" val="4158082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u="none" dirty="0" smtClean="0"/>
              <a:t>Ved å være forutseende</a:t>
            </a:r>
            <a:r>
              <a:rPr lang="nb-NO" u="none" baseline="0" dirty="0" smtClean="0"/>
              <a:t> og bevisst, vil du også kunne utnytte bilens rulleegenskaper. Når bilen ruller uten gasspådrag, vil forbruket bli minimert.</a:t>
            </a:r>
            <a:endParaRPr lang="nb-NO" u="none" dirty="0" smtClean="0"/>
          </a:p>
          <a:p>
            <a:endParaRPr lang="nb-NO" u="none"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42</a:t>
            </a:fld>
            <a:endParaRPr lang="nb-NO"/>
          </a:p>
        </p:txBody>
      </p:sp>
    </p:spTree>
    <p:extLst>
      <p:ext uri="{BB962C8B-B14F-4D97-AF65-F5344CB8AC3E}">
        <p14:creationId xmlns:p14="http://schemas.microsoft.com/office/powerpoint/2010/main" val="75197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u="none" dirty="0" smtClean="0"/>
              <a:t>Praksis viser at yngre</a:t>
            </a:r>
            <a:r>
              <a:rPr lang="nb-NO" u="none" baseline="0" dirty="0" smtClean="0"/>
              <a:t> sjåfører har lettere for å tilvenne seg en økonomisk og miljøvennlig kjørestil enn dem som har erfaring fra eldre motorteknologi. Kurvene viser at motoren drar på lave turtall, og derfor ikke har behov for så stort gasspådrag som eldre motorer. </a:t>
            </a:r>
            <a:r>
              <a:rPr lang="nb-NO" u="none" baseline="0" smtClean="0"/>
              <a:t>Studer figur </a:t>
            </a:r>
            <a:r>
              <a:rPr lang="nb-NO" u="none" baseline="0" dirty="0" smtClean="0"/>
              <a:t>6.16 på side 142 i boka.</a:t>
            </a:r>
            <a:endParaRPr lang="nb-NO" u="none" dirty="0" smtClean="0"/>
          </a:p>
          <a:p>
            <a:endParaRPr lang="nb-NO" u="none"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43</a:t>
            </a:fld>
            <a:endParaRPr lang="nb-NO"/>
          </a:p>
        </p:txBody>
      </p:sp>
    </p:spTree>
    <p:extLst>
      <p:ext uri="{BB962C8B-B14F-4D97-AF65-F5344CB8AC3E}">
        <p14:creationId xmlns:p14="http://schemas.microsoft.com/office/powerpoint/2010/main" val="2729750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dirty="0" smtClean="0"/>
              <a:t>Noen vil sikkert spørre hva optimal</a:t>
            </a:r>
            <a:r>
              <a:rPr lang="nb-NO" baseline="0" dirty="0" smtClean="0"/>
              <a:t> kjøring innebærer. Med andre ord (enn de som står på lysarket) er optimal kjøring en kjøremåte som gir minst belastning på omgivelser og best utnyttelse av innsatsfaktorene. </a:t>
            </a:r>
          </a:p>
          <a:p>
            <a:pPr algn="l"/>
            <a:endParaRPr lang="nb-NO" baseline="0" dirty="0" smtClean="0"/>
          </a:p>
          <a:p>
            <a:pPr algn="l"/>
            <a:r>
              <a:rPr lang="nb-NO" baseline="0" dirty="0" smtClean="0"/>
              <a:t>Økonomisk kjøring betyr å redusere kostnader til diesel, dekk osv. Dette henger nøye sammen med miljøbelastningene, som også reduseres om dieselforbruket reduseres. </a:t>
            </a:r>
          </a:p>
          <a:p>
            <a:pPr algn="l"/>
            <a:endParaRPr lang="nb-NO" baseline="0" dirty="0" smtClean="0"/>
          </a:p>
          <a:p>
            <a:pPr algn="l"/>
            <a:r>
              <a:rPr lang="nb-NO" baseline="0" dirty="0" smtClean="0"/>
              <a:t>Miljøpåvirkningen er ikke bare utslipp, det er også lyd og den ulempe kjøringen i seg selv medfører. Det er ikke sikkert at det er optimalt å kjøre den korteste veien om dette valget medfører for eksempel kjøring gjennom boligfelt e.l. Dette henger også sammen med trafikksikkerhet. </a:t>
            </a:r>
          </a:p>
          <a:p>
            <a:pPr algn="l"/>
            <a:endParaRPr lang="nb-NO" baseline="0" dirty="0" smtClean="0"/>
          </a:p>
          <a:p>
            <a:pPr algn="l"/>
            <a:r>
              <a:rPr lang="nb-NO" baseline="0" dirty="0" smtClean="0"/>
              <a:t>En defensiv kjørestil gir bedret trafikksikkerhet, og den virker også sjåførbesparende.</a:t>
            </a:r>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4</a:t>
            </a:fld>
            <a:endParaRPr lang="nb-NO"/>
          </a:p>
        </p:txBody>
      </p:sp>
    </p:spTree>
    <p:extLst>
      <p:ext uri="{BB962C8B-B14F-4D97-AF65-F5344CB8AC3E}">
        <p14:creationId xmlns:p14="http://schemas.microsoft.com/office/powerpoint/2010/main" val="2899675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u="none" dirty="0" smtClean="0"/>
              <a:t>Motoren</a:t>
            </a:r>
            <a:r>
              <a:rPr lang="nb-NO" u="none" baseline="0" dirty="0" smtClean="0"/>
              <a:t> går billigst lavt i det grønne feltet på turtelleren. Nyere biler viser bare grønt felt dersom du kjører uøkonomisk og har behov for hjelp.</a:t>
            </a:r>
            <a:endParaRPr lang="nb-NO" u="none" dirty="0" smtClean="0"/>
          </a:p>
          <a:p>
            <a:endParaRPr lang="nb-NO" u="none"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44</a:t>
            </a:fld>
            <a:endParaRPr lang="nb-NO"/>
          </a:p>
        </p:txBody>
      </p:sp>
    </p:spTree>
    <p:extLst>
      <p:ext uri="{BB962C8B-B14F-4D97-AF65-F5344CB8AC3E}">
        <p14:creationId xmlns:p14="http://schemas.microsoft.com/office/powerpoint/2010/main" val="3071687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rtl="0"/>
            <a:r>
              <a:rPr lang="nb-NO" sz="1200" b="0" i="0" u="none" strike="noStrike" kern="1200" baseline="0" dirty="0" smtClean="0">
                <a:solidFill>
                  <a:schemeClr val="tx1"/>
                </a:solidFill>
                <a:latin typeface="+mn-lt"/>
                <a:ea typeface="+mn-ea"/>
                <a:cs typeface="+mn-cs"/>
              </a:rPr>
              <a:t>Disse begrepene kan være abstrakt og vanskelig å forstå.  Dreiemomentet er kraften veivakselen vris rundt med.  Et godt bilde på dette er når sjåførene </a:t>
            </a:r>
            <a:r>
              <a:rPr lang="nb-NO" sz="1200" b="0" i="0" u="none" strike="noStrike" kern="1200" baseline="0" dirty="0" err="1" smtClean="0">
                <a:solidFill>
                  <a:schemeClr val="tx1"/>
                </a:solidFill>
                <a:latin typeface="+mn-lt"/>
                <a:ea typeface="+mn-ea"/>
                <a:cs typeface="+mn-cs"/>
              </a:rPr>
              <a:t>ettertrekker</a:t>
            </a:r>
            <a:r>
              <a:rPr lang="nb-NO" sz="1200" b="0" i="0" u="none" strike="noStrike" kern="1200" baseline="0" dirty="0" smtClean="0">
                <a:solidFill>
                  <a:schemeClr val="tx1"/>
                </a:solidFill>
                <a:latin typeface="+mn-lt"/>
                <a:ea typeface="+mn-ea"/>
                <a:cs typeface="+mn-cs"/>
              </a:rPr>
              <a:t> </a:t>
            </a:r>
            <a:r>
              <a:rPr lang="nb-NO" sz="1200" b="0" i="0" u="none" strike="noStrike" kern="1200" baseline="0" dirty="0" err="1" smtClean="0">
                <a:solidFill>
                  <a:schemeClr val="tx1"/>
                </a:solidFill>
                <a:latin typeface="+mn-lt"/>
                <a:ea typeface="+mn-ea"/>
                <a:cs typeface="+mn-cs"/>
              </a:rPr>
              <a:t>hjulmuttere</a:t>
            </a:r>
            <a:r>
              <a:rPr lang="nb-NO" sz="1200" b="0" i="0" u="none" strike="noStrike" kern="1200" baseline="0" dirty="0" smtClean="0">
                <a:solidFill>
                  <a:schemeClr val="tx1"/>
                </a:solidFill>
                <a:latin typeface="+mn-lt"/>
                <a:ea typeface="+mn-ea"/>
                <a:cs typeface="+mn-cs"/>
              </a:rPr>
              <a:t> og står på armen.  Veier sjåføren 80 kg og armen er 1 m, blir momentet 80 </a:t>
            </a:r>
            <a:r>
              <a:rPr lang="nb-NO" sz="1200" b="0" i="0" u="none" strike="noStrike" kern="1200" baseline="0" dirty="0" err="1" smtClean="0">
                <a:solidFill>
                  <a:schemeClr val="tx1"/>
                </a:solidFill>
                <a:latin typeface="+mn-lt"/>
                <a:ea typeface="+mn-ea"/>
                <a:cs typeface="+mn-cs"/>
              </a:rPr>
              <a:t>kgm</a:t>
            </a:r>
            <a:r>
              <a:rPr lang="nb-NO" sz="1200" b="0" i="0" u="none" strike="noStrike" kern="1200" baseline="0" dirty="0" smtClean="0">
                <a:solidFill>
                  <a:schemeClr val="tx1"/>
                </a:solidFill>
                <a:latin typeface="+mn-lt"/>
                <a:ea typeface="+mn-ea"/>
                <a:cs typeface="+mn-cs"/>
              </a:rPr>
              <a:t> eller 800 </a:t>
            </a:r>
            <a:r>
              <a:rPr lang="nb-NO" sz="1200" b="0" i="0" u="none" strike="noStrike" kern="1200" baseline="0" dirty="0" err="1" smtClean="0">
                <a:solidFill>
                  <a:schemeClr val="tx1"/>
                </a:solidFill>
                <a:latin typeface="+mn-lt"/>
                <a:ea typeface="+mn-ea"/>
                <a:cs typeface="+mn-cs"/>
              </a:rPr>
              <a:t>Nm</a:t>
            </a:r>
            <a:r>
              <a:rPr lang="nb-NO" sz="1200" b="0" i="0" u="none" strike="noStrike" kern="1200" baseline="0" dirty="0" smtClean="0">
                <a:solidFill>
                  <a:schemeClr val="tx1"/>
                </a:solidFill>
                <a:latin typeface="+mn-lt"/>
                <a:ea typeface="+mn-ea"/>
                <a:cs typeface="+mn-cs"/>
              </a:rPr>
              <a:t>.  Dreiemomentet er enkelt å måle i en prøvebenk. Ut fra dette beregnes effekten (</a:t>
            </a:r>
            <a:r>
              <a:rPr lang="nb-NO" sz="1200" b="0" i="0" u="none" strike="noStrike" kern="1200" baseline="0" dirty="0" err="1" smtClean="0">
                <a:solidFill>
                  <a:schemeClr val="tx1"/>
                </a:solidFill>
                <a:latin typeface="+mn-lt"/>
                <a:ea typeface="+mn-ea"/>
                <a:cs typeface="+mn-cs"/>
              </a:rPr>
              <a:t>kw</a:t>
            </a:r>
            <a:r>
              <a:rPr lang="nb-NO" sz="1200" b="0" i="0" u="none" strike="noStrike" kern="1200" baseline="0" dirty="0" smtClean="0">
                <a:solidFill>
                  <a:schemeClr val="tx1"/>
                </a:solidFill>
                <a:latin typeface="+mn-lt"/>
                <a:ea typeface="+mn-ea"/>
                <a:cs typeface="+mn-cs"/>
              </a:rPr>
              <a:t>).</a:t>
            </a:r>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45</a:t>
            </a:fld>
            <a:endParaRPr lang="nb-NO"/>
          </a:p>
        </p:txBody>
      </p:sp>
    </p:spTree>
    <p:extLst>
      <p:ext uri="{BB962C8B-B14F-4D97-AF65-F5344CB8AC3E}">
        <p14:creationId xmlns:p14="http://schemas.microsoft.com/office/powerpoint/2010/main" val="38916837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Be kursdeltakerne</a:t>
            </a:r>
            <a:r>
              <a:rPr lang="nb-NO" baseline="0" dirty="0" smtClean="0"/>
              <a:t> </a:t>
            </a:r>
            <a:r>
              <a:rPr lang="nb-NO" dirty="0" smtClean="0"/>
              <a:t>teste ut hva som er riktig for det kjøretøyet de</a:t>
            </a:r>
            <a:r>
              <a:rPr lang="nb-NO" baseline="0" dirty="0" smtClean="0"/>
              <a:t> til daglig</a:t>
            </a:r>
            <a:r>
              <a:rPr lang="nb-NO" dirty="0" smtClean="0"/>
              <a:t> benytter.</a:t>
            </a:r>
          </a:p>
          <a:p>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46</a:t>
            </a:fld>
            <a:endParaRPr lang="nb-NO"/>
          </a:p>
        </p:txBody>
      </p:sp>
    </p:spTree>
    <p:extLst>
      <p:ext uri="{BB962C8B-B14F-4D97-AF65-F5344CB8AC3E}">
        <p14:creationId xmlns:p14="http://schemas.microsoft.com/office/powerpoint/2010/main" val="109915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u="none" dirty="0" smtClean="0"/>
              <a:t>Tomgangskjøring er bortkastet energi, og det</a:t>
            </a:r>
            <a:r>
              <a:rPr lang="nb-NO" u="none" baseline="0" dirty="0" smtClean="0"/>
              <a:t> fører til forurensning av</a:t>
            </a:r>
            <a:r>
              <a:rPr lang="nb-NO" u="none" dirty="0" smtClean="0"/>
              <a:t> miljøet.</a:t>
            </a:r>
            <a:r>
              <a:rPr lang="nb-NO" u="none" baseline="0" dirty="0" smtClean="0"/>
              <a:t> Stans derfor motoren om du blir stående lenger enn det som er en trafikal stans (lyskryss, vikeplikt o.l.). Data viser at sjåførene lar motoren gå på tomgang, men hevder at de ikke gjør det.</a:t>
            </a:r>
          </a:p>
          <a:p>
            <a:endParaRPr lang="nb-NO" u="none" baseline="0" dirty="0" smtClean="0"/>
          </a:p>
          <a:p>
            <a:r>
              <a:rPr lang="nb-NO" b="1" u="none" baseline="0" dirty="0" smtClean="0"/>
              <a:t>Oppgave</a:t>
            </a:r>
          </a:p>
          <a:p>
            <a:r>
              <a:rPr lang="nb-NO" u="none" baseline="0" dirty="0" smtClean="0"/>
              <a:t>Tenk over/diskuter oppgaven under avsnittet Tomgangskjøring på side 143 i boka.</a:t>
            </a:r>
            <a:endParaRPr lang="nb-NO" u="none" dirty="0" smtClean="0"/>
          </a:p>
          <a:p>
            <a:endParaRPr lang="nb-NO" u="none"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47</a:t>
            </a:fld>
            <a:endParaRPr lang="nb-NO"/>
          </a:p>
        </p:txBody>
      </p:sp>
    </p:spTree>
    <p:extLst>
      <p:ext uri="{BB962C8B-B14F-4D97-AF65-F5344CB8AC3E}">
        <p14:creationId xmlns:p14="http://schemas.microsoft.com/office/powerpoint/2010/main" val="6147713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u="none" dirty="0" smtClean="0"/>
              <a:t>Fartsholderen «kjører» i de fleste tilfeller mer økonomisk enn en sjåfør om vi tenker kun på dieselforbruk. I</a:t>
            </a:r>
            <a:r>
              <a:rPr lang="nb-NO" u="none" baseline="0" dirty="0" smtClean="0"/>
              <a:t> kurver vil fartsholderen holde pådraget, og dette kan være en forklaring på noen utforkjøringer. Poengter at</a:t>
            </a:r>
            <a:r>
              <a:rPr lang="nb-NO" u="none" dirty="0" smtClean="0"/>
              <a:t> den må brukes</a:t>
            </a:r>
            <a:r>
              <a:rPr lang="nb-NO" u="none" baseline="0" dirty="0" smtClean="0"/>
              <a:t> med fornuft.</a:t>
            </a:r>
          </a:p>
          <a:p>
            <a:endParaRPr lang="nb-NO" u="none" baseline="0" dirty="0" smtClean="0"/>
          </a:p>
          <a:p>
            <a:r>
              <a:rPr lang="nb-NO" b="1" u="none" baseline="0" dirty="0" smtClean="0"/>
              <a:t>Oppgave</a:t>
            </a:r>
          </a:p>
          <a:p>
            <a:r>
              <a:rPr lang="nb-NO" u="none" baseline="0" dirty="0" smtClean="0"/>
              <a:t>Diskuter oppgaven på side 144 i boka.</a:t>
            </a:r>
            <a:endParaRPr lang="nb-NO" u="none"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48</a:t>
            </a:fld>
            <a:endParaRPr lang="nb-NO"/>
          </a:p>
        </p:txBody>
      </p:sp>
    </p:spTree>
    <p:extLst>
      <p:ext uri="{BB962C8B-B14F-4D97-AF65-F5344CB8AC3E}">
        <p14:creationId xmlns:p14="http://schemas.microsoft.com/office/powerpoint/2010/main" val="20019692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Diskuter hvilken rolle en befrakter, drosjesentral eller andre transportplanleggere har, og hvordan de kan bidra til en mer økonomisk drift av bilen.</a:t>
            </a:r>
          </a:p>
          <a:p>
            <a:endParaRPr lang="nb-NO" dirty="0" smtClean="0"/>
          </a:p>
          <a:p>
            <a:r>
              <a:rPr lang="nb-NO" b="1" dirty="0" smtClean="0"/>
              <a:t>Oppgave</a:t>
            </a:r>
          </a:p>
          <a:p>
            <a:r>
              <a:rPr lang="nb-NO" dirty="0" smtClean="0"/>
              <a:t>Diskuter oppgaven øverst i høyre spalte på side 145 i boka.  Eller bare spør i klassen: Hva kan befrakteren bidra med for</a:t>
            </a:r>
            <a:r>
              <a:rPr lang="nb-NO" baseline="0" dirty="0" smtClean="0"/>
              <a:t> å skape et godt økonomisk resultat og spare miljøet?</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49</a:t>
            </a:fld>
            <a:endParaRPr lang="nb-NO"/>
          </a:p>
        </p:txBody>
      </p:sp>
    </p:spTree>
    <p:extLst>
      <p:ext uri="{BB962C8B-B14F-4D97-AF65-F5344CB8AC3E}">
        <p14:creationId xmlns:p14="http://schemas.microsoft.com/office/powerpoint/2010/main" val="16687786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Gå gjennom tipsene og gjennomfør kjøretur nummer</a:t>
            </a:r>
            <a:r>
              <a:rPr lang="nb-NO" baseline="0" dirty="0" smtClean="0"/>
              <a:t> to</a:t>
            </a:r>
            <a:r>
              <a:rPr lang="nb-NO" dirty="0" smtClean="0"/>
              <a:t>. Nå skal du bidra med tips under kjøringen.</a:t>
            </a:r>
          </a:p>
          <a:p>
            <a:r>
              <a:rPr lang="nb-NO" dirty="0" smtClean="0"/>
              <a:t>Noter resultatene på skjemaet på</a:t>
            </a:r>
            <a:r>
              <a:rPr lang="nb-NO" baseline="0" dirty="0" smtClean="0"/>
              <a:t> </a:t>
            </a:r>
            <a:r>
              <a:rPr lang="nb-NO" dirty="0" smtClean="0"/>
              <a:t>side 161 i</a:t>
            </a:r>
            <a:r>
              <a:rPr lang="nb-NO" baseline="0" dirty="0" smtClean="0"/>
              <a:t> </a:t>
            </a:r>
            <a:r>
              <a:rPr lang="nb-NO" dirty="0" smtClean="0"/>
              <a:t>boka, og</a:t>
            </a:r>
            <a:r>
              <a:rPr lang="nb-NO" baseline="0" dirty="0" smtClean="0"/>
              <a:t> gå gjennom disse i etterkant.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11379720-4573-439C-AAE7-3B6971902FC0}" type="slidenum">
              <a:rPr lang="nb-NO" smtClean="0"/>
              <a:pPr/>
              <a:t>50</a:t>
            </a:fld>
            <a:endParaRPr lang="nb-NO"/>
          </a:p>
        </p:txBody>
      </p:sp>
    </p:spTree>
    <p:extLst>
      <p:ext uri="{BB962C8B-B14F-4D97-AF65-F5344CB8AC3E}">
        <p14:creationId xmlns:p14="http://schemas.microsoft.com/office/powerpoint/2010/main" val="36240878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dirty="0" smtClean="0"/>
              <a:t>Gå gjennom tipsene og gjennomfør kjøretur nummer</a:t>
            </a:r>
            <a:r>
              <a:rPr lang="nb-NO" baseline="0" dirty="0" smtClean="0"/>
              <a:t> to</a:t>
            </a:r>
            <a:r>
              <a:rPr lang="nb-NO" dirty="0" smtClean="0"/>
              <a:t>. Nå skal du bidra med tips under kjøringen.</a:t>
            </a:r>
          </a:p>
          <a:p>
            <a:r>
              <a:rPr lang="nb-NO" dirty="0" smtClean="0"/>
              <a:t>Noter resultatene på skjemaet på</a:t>
            </a:r>
            <a:r>
              <a:rPr lang="nb-NO" baseline="0" dirty="0" smtClean="0"/>
              <a:t> </a:t>
            </a:r>
            <a:r>
              <a:rPr lang="nb-NO" dirty="0" smtClean="0"/>
              <a:t>side 161 i</a:t>
            </a:r>
            <a:r>
              <a:rPr lang="nb-NO" baseline="0" dirty="0" smtClean="0"/>
              <a:t> </a:t>
            </a:r>
            <a:r>
              <a:rPr lang="nb-NO" dirty="0" smtClean="0"/>
              <a:t>boka, og</a:t>
            </a:r>
            <a:r>
              <a:rPr lang="nb-NO" baseline="0" dirty="0" smtClean="0"/>
              <a:t> gå gjennom disse i etterkant.  </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11379720-4573-439C-AAE7-3B6971902FC0}" type="slidenum">
              <a:rPr lang="nb-NO" smtClean="0"/>
              <a:pPr/>
              <a:t>51</a:t>
            </a:fld>
            <a:endParaRPr lang="nb-NO"/>
          </a:p>
        </p:txBody>
      </p:sp>
    </p:spTree>
    <p:extLst>
      <p:ext uri="{BB962C8B-B14F-4D97-AF65-F5344CB8AC3E}">
        <p14:creationId xmlns:p14="http://schemas.microsoft.com/office/powerpoint/2010/main" val="5559591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52</a:t>
            </a:fld>
            <a:endParaRPr lang="nb-NO"/>
          </a:p>
        </p:txBody>
      </p:sp>
    </p:spTree>
    <p:extLst>
      <p:ext uri="{BB962C8B-B14F-4D97-AF65-F5344CB8AC3E}">
        <p14:creationId xmlns:p14="http://schemas.microsoft.com/office/powerpoint/2010/main" val="23726268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smtClean="0">
                <a:solidFill>
                  <a:schemeClr val="tx1"/>
                </a:solidFill>
                <a:effectLst/>
                <a:latin typeface="+mn-lt"/>
                <a:ea typeface="+mn-ea"/>
                <a:cs typeface="+mn-cs"/>
              </a:rPr>
              <a:t>Her kan du skrive inn resultatene. Bruk en kalkulator for å summere. Det er viktig at du får fram tallene slik at deltakerne motiveres ut fra resultatene.</a:t>
            </a:r>
            <a:r>
              <a:rPr lang="nb-NO" sz="1200" kern="1200" baseline="0" dirty="0" smtClean="0">
                <a:solidFill>
                  <a:schemeClr val="tx1"/>
                </a:solidFill>
                <a:effectLst/>
                <a:latin typeface="+mn-lt"/>
                <a:ea typeface="+mn-ea"/>
                <a:cs typeface="+mn-cs"/>
              </a:rPr>
              <a:t> </a:t>
            </a:r>
            <a:r>
              <a:rPr lang="nb-NO" sz="1200" kern="1200" dirty="0" smtClean="0">
                <a:solidFill>
                  <a:schemeClr val="tx1"/>
                </a:solidFill>
                <a:effectLst/>
                <a:latin typeface="+mn-lt"/>
                <a:ea typeface="+mn-ea"/>
                <a:cs typeface="+mn-cs"/>
              </a:rPr>
              <a:t>Enkelte er kanskje så flinke at det er vanskelig å få til en besparelse. Da er det viktig at dette blir framhevet og rost. Premie til den beste?</a:t>
            </a:r>
          </a:p>
          <a:p>
            <a:r>
              <a:rPr lang="nb-NO" sz="1200" kern="1200" dirty="0" smtClean="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53</a:t>
            </a:fld>
            <a:endParaRPr lang="nb-NO"/>
          </a:p>
        </p:txBody>
      </p:sp>
    </p:spTree>
    <p:extLst>
      <p:ext uri="{BB962C8B-B14F-4D97-AF65-F5344CB8AC3E}">
        <p14:creationId xmlns:p14="http://schemas.microsoft.com/office/powerpoint/2010/main" val="3790259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Ikke bruk alle lysarkene.  Vær selektiv i</a:t>
            </a:r>
            <a:r>
              <a:rPr lang="nb-NO" baseline="0" dirty="0" smtClean="0"/>
              <a:t> det du bruker, og prøv å få i stand en meningsutveksling om hva som ligger bak tallene.</a:t>
            </a:r>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5</a:t>
            </a:fld>
            <a:endParaRPr lang="nb-NO"/>
          </a:p>
        </p:txBody>
      </p:sp>
    </p:spTree>
    <p:extLst>
      <p:ext uri="{BB962C8B-B14F-4D97-AF65-F5344CB8AC3E}">
        <p14:creationId xmlns:p14="http://schemas.microsoft.com/office/powerpoint/2010/main" val="33683705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54</a:t>
            </a:fld>
            <a:endParaRPr lang="nb-NO"/>
          </a:p>
        </p:txBody>
      </p:sp>
    </p:spTree>
    <p:extLst>
      <p:ext uri="{BB962C8B-B14F-4D97-AF65-F5344CB8AC3E}">
        <p14:creationId xmlns:p14="http://schemas.microsoft.com/office/powerpoint/2010/main" val="2954665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pPr>
              <a:buClr>
                <a:srgbClr val="FFC000"/>
              </a:buClr>
              <a:buNone/>
            </a:pPr>
            <a:r>
              <a:rPr lang="nb-NO" sz="1200" dirty="0" smtClean="0"/>
              <a:t>Noen</a:t>
            </a:r>
            <a:r>
              <a:rPr lang="nb-NO" sz="1200" baseline="0" dirty="0" smtClean="0"/>
              <a:t> t</a:t>
            </a:r>
            <a:r>
              <a:rPr lang="nb-NO" sz="1200" dirty="0" smtClean="0"/>
              <a:t>ilsvarende tall for 2008</a:t>
            </a:r>
            <a:r>
              <a:rPr lang="nb-NO" sz="1200" baseline="0" dirty="0" smtClean="0"/>
              <a:t> var</a:t>
            </a:r>
            <a:r>
              <a:rPr lang="nb-NO" sz="1200" dirty="0" smtClean="0"/>
              <a:t>: </a:t>
            </a:r>
          </a:p>
          <a:p>
            <a:pPr>
              <a:buClr>
                <a:srgbClr val="FFC000"/>
              </a:buClr>
              <a:buNone/>
            </a:pPr>
            <a:endParaRPr lang="nb-NO" sz="1200" dirty="0" smtClean="0"/>
          </a:p>
          <a:p>
            <a:r>
              <a:rPr lang="nb-NO" sz="1200" dirty="0" smtClean="0"/>
              <a:t>	255 menneske omkom</a:t>
            </a:r>
          </a:p>
          <a:p>
            <a:r>
              <a:rPr lang="nb-NO" sz="1200" dirty="0" smtClean="0"/>
              <a:t>	195 av disse var menn</a:t>
            </a:r>
          </a:p>
          <a:p>
            <a:r>
              <a:rPr lang="nb-NO" sz="1200" dirty="0" smtClean="0"/>
              <a:t>	Over 10</a:t>
            </a:r>
            <a:r>
              <a:rPr lang="nb-NO" sz="1200" baseline="0" dirty="0" smtClean="0"/>
              <a:t> </a:t>
            </a:r>
            <a:r>
              <a:rPr lang="nb-NO" sz="1200" dirty="0" smtClean="0"/>
              <a:t>800 mennesker</a:t>
            </a:r>
            <a:r>
              <a:rPr lang="nb-NO" sz="1200" baseline="0" dirty="0" smtClean="0"/>
              <a:t> </a:t>
            </a:r>
            <a:r>
              <a:rPr lang="nb-NO" sz="1200" dirty="0" smtClean="0"/>
              <a:t>ble skadd</a:t>
            </a:r>
          </a:p>
          <a:p>
            <a:r>
              <a:rPr lang="nb-NO" sz="1200" dirty="0" smtClean="0"/>
              <a:t>	342 ulykker skjedde i forbindelse med vogntog</a:t>
            </a:r>
          </a:p>
          <a:p>
            <a:endParaRPr lang="nb-NO" sz="1200" dirty="0" smtClean="0"/>
          </a:p>
          <a:p>
            <a:r>
              <a:rPr lang="nb-NO" sz="1200" dirty="0" smtClean="0"/>
              <a:t>De nyeste</a:t>
            </a:r>
            <a:r>
              <a:rPr lang="nb-NO" sz="1200" baseline="0" dirty="0" smtClean="0"/>
              <a:t> t</a:t>
            </a:r>
            <a:r>
              <a:rPr lang="nb-NO" sz="1200" dirty="0" smtClean="0"/>
              <a:t>allene for antall skadde er usikre</a:t>
            </a:r>
            <a:r>
              <a:rPr lang="nb-NO" sz="1200" baseline="0" dirty="0" smtClean="0"/>
              <a:t> grunnet etterslep.</a:t>
            </a:r>
            <a:endParaRPr lang="nb-NO" sz="1200" dirty="0" smtClean="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6</a:t>
            </a:fld>
            <a:endParaRPr lang="nb-NO"/>
          </a:p>
        </p:txBody>
      </p:sp>
    </p:spTree>
    <p:extLst>
      <p:ext uri="{BB962C8B-B14F-4D97-AF65-F5344CB8AC3E}">
        <p14:creationId xmlns:p14="http://schemas.microsoft.com/office/powerpoint/2010/main" val="1436166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Av</a:t>
            </a:r>
            <a:r>
              <a:rPr lang="nb-NO" baseline="0" dirty="0" smtClean="0"/>
              <a:t> disse tallene er det gjennomsnittlig 6 % som er en ønsket handling (selvdrap) (Kilde: Dybdeanalyser av dødsulykker i vegtrafikken 2013, Statens vegvesen).</a:t>
            </a:r>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9</a:t>
            </a:fld>
            <a:endParaRPr lang="nb-NO"/>
          </a:p>
        </p:txBody>
      </p:sp>
    </p:spTree>
    <p:extLst>
      <p:ext uri="{BB962C8B-B14F-4D97-AF65-F5344CB8AC3E}">
        <p14:creationId xmlns:p14="http://schemas.microsoft.com/office/powerpoint/2010/main" val="459502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10</a:t>
            </a:fld>
            <a:endParaRPr lang="nb-NO"/>
          </a:p>
        </p:txBody>
      </p:sp>
    </p:spTree>
    <p:extLst>
      <p:ext uri="{BB962C8B-B14F-4D97-AF65-F5344CB8AC3E}">
        <p14:creationId xmlns:p14="http://schemas.microsoft.com/office/powerpoint/2010/main" val="3402588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Kurvene</a:t>
            </a:r>
            <a:r>
              <a:rPr lang="nb-NO" baseline="0" dirty="0" smtClean="0"/>
              <a:t> er en indeks med 2003=100 og viser utviklingen i trafikkulykker med personskade. Vi ser at det svinger noe fra år til år, men tendensen er fallende. </a:t>
            </a:r>
            <a:endParaRPr lang="nb-NO" dirty="0"/>
          </a:p>
        </p:txBody>
      </p:sp>
      <p:sp>
        <p:nvSpPr>
          <p:cNvPr id="4" name="Plassholder for lysbildenummer 3"/>
          <p:cNvSpPr>
            <a:spLocks noGrp="1"/>
          </p:cNvSpPr>
          <p:nvPr>
            <p:ph type="sldNum" sz="quarter" idx="10"/>
          </p:nvPr>
        </p:nvSpPr>
        <p:spPr/>
        <p:txBody>
          <a:bodyPr/>
          <a:lstStyle/>
          <a:p>
            <a:fld id="{61E104C8-3869-47CD-B280-DB954B0AC6C7}" type="slidenum">
              <a:rPr lang="nb-NO" smtClean="0"/>
              <a:pPr/>
              <a:t>11</a:t>
            </a:fld>
            <a:endParaRPr lang="nb-NO"/>
          </a:p>
        </p:txBody>
      </p:sp>
    </p:spTree>
    <p:extLst>
      <p:ext uri="{BB962C8B-B14F-4D97-AF65-F5344CB8AC3E}">
        <p14:creationId xmlns:p14="http://schemas.microsoft.com/office/powerpoint/2010/main" val="251642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a:xfrm>
            <a:off x="457200" y="6245225"/>
            <a:ext cx="2133600" cy="476250"/>
          </a:xfrm>
          <a:prstGeom prst="rect">
            <a:avLst/>
          </a:prstGeom>
        </p:spPr>
        <p:txBody>
          <a:bodyPr/>
          <a:lstStyle>
            <a:lvl1pPr>
              <a:defRPr/>
            </a:lvl1pPr>
          </a:lstStyle>
          <a:p>
            <a:fld id="{B0646BD1-12EC-468D-AEFD-0005476B459B}" type="datetime1">
              <a:rPr lang="nb-NO" smtClean="0"/>
              <a:pPr/>
              <a:t>28.11.2017</a:t>
            </a:fld>
            <a:endParaRPr lang="nb-NO"/>
          </a:p>
        </p:txBody>
      </p:sp>
      <p:sp>
        <p:nvSpPr>
          <p:cNvPr id="5" name="Plassholder for bunntekst 4"/>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40513" y="912813"/>
            <a:ext cx="2057400" cy="5284787"/>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68313" y="912813"/>
            <a:ext cx="6019800" cy="5284787"/>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lysbildenummer 5"/>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1_Tittellysbilde">
    <p:bg>
      <p:bgPr>
        <a:solidFill>
          <a:schemeClr val="bg1"/>
        </a:solidFill>
        <a:effectLst/>
      </p:bgPr>
    </p:bg>
    <p:spTree>
      <p:nvGrpSpPr>
        <p:cNvPr id="1" name=""/>
        <p:cNvGrpSpPr/>
        <p:nvPr/>
      </p:nvGrpSpPr>
      <p:grpSpPr>
        <a:xfrm>
          <a:off x="0" y="0"/>
          <a:ext cx="0" cy="0"/>
          <a:chOff x="0" y="0"/>
          <a:chExt cx="0" cy="0"/>
        </a:xfrm>
      </p:grpSpPr>
      <p:pic>
        <p:nvPicPr>
          <p:cNvPr id="5" name="Bild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6873" y="5516564"/>
            <a:ext cx="2178844"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2250281"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tel 1"/>
          <p:cNvSpPr>
            <a:spLocks noGrp="1"/>
          </p:cNvSpPr>
          <p:nvPr>
            <p:ph type="title"/>
          </p:nvPr>
        </p:nvSpPr>
        <p:spPr>
          <a:xfrm>
            <a:off x="521550" y="2276873"/>
            <a:ext cx="8229600" cy="773113"/>
          </a:xfrm>
        </p:spPr>
        <p:txBody>
          <a:bodyPr/>
          <a:lstStyle>
            <a:lvl1pPr algn="ctr">
              <a:defRPr cap="none" baseline="0">
                <a:solidFill>
                  <a:schemeClr val="tx1"/>
                </a:solidFill>
              </a:defRPr>
            </a:lvl1pPr>
          </a:lstStyle>
          <a:p>
            <a:r>
              <a:rPr lang="nb-NO" smtClean="0"/>
              <a:t>Klikk for å redigere tittelstil</a:t>
            </a:r>
            <a:endParaRPr lang="nb-NO" dirty="0"/>
          </a:p>
        </p:txBody>
      </p:sp>
      <p:sp>
        <p:nvSpPr>
          <p:cNvPr id="14" name="Plassholder for tekst 13"/>
          <p:cNvSpPr>
            <a:spLocks noGrp="1"/>
          </p:cNvSpPr>
          <p:nvPr>
            <p:ph type="body" sz="quarter" idx="10"/>
          </p:nvPr>
        </p:nvSpPr>
        <p:spPr>
          <a:xfrm>
            <a:off x="2970000" y="3600001"/>
            <a:ext cx="3329100" cy="738664"/>
          </a:xfrm>
          <a:noFill/>
        </p:spPr>
        <p:txBody>
          <a:bodyPr>
            <a:spAutoFit/>
          </a:bodyPr>
          <a:lstStyle>
            <a:lvl1pPr marL="0" marR="0" indent="0" algn="ctr" defTabSz="685800" rtl="0" eaLnBrk="1" fontAlgn="base" latinLnBrk="0" hangingPunct="1">
              <a:lnSpc>
                <a:spcPct val="100000"/>
              </a:lnSpc>
              <a:spcBef>
                <a:spcPct val="20000"/>
              </a:spcBef>
              <a:spcAft>
                <a:spcPct val="0"/>
              </a:spcAft>
              <a:buClr>
                <a:srgbClr val="074B9C"/>
              </a:buClr>
              <a:buSzTx/>
              <a:buFontTx/>
              <a:buNone/>
              <a:tabLst/>
              <a:defRPr sz="2400" cap="all" baseline="0">
                <a:solidFill>
                  <a:schemeClr val="tx1"/>
                </a:solidFill>
              </a:defRPr>
            </a:lvl1pPr>
          </a:lstStyle>
          <a:p>
            <a:pPr lvl="0"/>
            <a:r>
              <a:rPr lang="nb-NO" smtClean="0"/>
              <a:t>Klikk for å redigere tekststiler i malen</a:t>
            </a:r>
          </a:p>
        </p:txBody>
      </p:sp>
      <p:pic>
        <p:nvPicPr>
          <p:cNvPr id="7" name="Bild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7306" y="5517232"/>
            <a:ext cx="2178086" cy="928402"/>
          </a:xfrm>
          <a:prstGeom prst="rect">
            <a:avLst/>
          </a:prstGeom>
        </p:spPr>
      </p:pic>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9742" cy="2149214"/>
          </a:xfrm>
          <a:prstGeom prst="rect">
            <a:avLst/>
          </a:prstGeom>
        </p:spPr>
      </p:pic>
    </p:spTree>
    <p:extLst>
      <p:ext uri="{BB962C8B-B14F-4D97-AF65-F5344CB8AC3E}">
        <p14:creationId xmlns:p14="http://schemas.microsoft.com/office/powerpoint/2010/main" val="2931912024"/>
      </p:ext>
    </p:extLst>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2_Tittellysbilde">
    <p:bg>
      <p:bgPr>
        <a:solidFill>
          <a:srgbClr val="CACFF1"/>
        </a:solidFill>
        <a:effectLst/>
      </p:bgPr>
    </p:bg>
    <p:spTree>
      <p:nvGrpSpPr>
        <p:cNvPr id="1" name=""/>
        <p:cNvGrpSpPr/>
        <p:nvPr/>
      </p:nvGrpSpPr>
      <p:grpSpPr>
        <a:xfrm>
          <a:off x="0" y="0"/>
          <a:ext cx="0" cy="0"/>
          <a:chOff x="0" y="0"/>
          <a:chExt cx="0" cy="0"/>
        </a:xfrm>
      </p:grpSpPr>
      <p:pic>
        <p:nvPicPr>
          <p:cNvPr id="6" name="Bild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8063" y="5518150"/>
            <a:ext cx="2178844"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2250281"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tel 1"/>
          <p:cNvSpPr>
            <a:spLocks noGrp="1"/>
          </p:cNvSpPr>
          <p:nvPr>
            <p:ph type="title"/>
          </p:nvPr>
        </p:nvSpPr>
        <p:spPr>
          <a:xfrm>
            <a:off x="521100" y="2278801"/>
            <a:ext cx="8229600" cy="773113"/>
          </a:xfrm>
        </p:spPr>
        <p:txBody>
          <a:bodyPr/>
          <a:lstStyle>
            <a:lvl1pPr algn="ctr">
              <a:defRPr cap="none" baseline="0">
                <a:solidFill>
                  <a:schemeClr val="bg1"/>
                </a:solidFill>
              </a:defRPr>
            </a:lvl1pPr>
          </a:lstStyle>
          <a:p>
            <a:r>
              <a:rPr lang="nb-NO" smtClean="0"/>
              <a:t>Klikk for å redigere tittelstil</a:t>
            </a:r>
            <a:endParaRPr lang="nb-NO" dirty="0"/>
          </a:p>
        </p:txBody>
      </p:sp>
      <p:sp>
        <p:nvSpPr>
          <p:cNvPr id="5" name="Plassholder for tekst 4"/>
          <p:cNvSpPr>
            <a:spLocks noGrp="1"/>
          </p:cNvSpPr>
          <p:nvPr>
            <p:ph type="body" sz="quarter" idx="10"/>
          </p:nvPr>
        </p:nvSpPr>
        <p:spPr>
          <a:xfrm>
            <a:off x="2970000" y="3600000"/>
            <a:ext cx="3329100" cy="986400"/>
          </a:xfrm>
        </p:spPr>
        <p:txBody>
          <a:bodyPr/>
          <a:lstStyle>
            <a:lvl1pPr algn="ctr">
              <a:buNone/>
              <a:defRPr sz="2400" cap="all" baseline="0">
                <a:solidFill>
                  <a:schemeClr val="bg1"/>
                </a:solidFill>
              </a:defRPr>
            </a:lvl1pPr>
          </a:lstStyle>
          <a:p>
            <a:pPr lvl="0"/>
            <a:r>
              <a:rPr lang="nb-NO" smtClean="0"/>
              <a:t>Klikk for å redigere tekststiler i malen</a:t>
            </a:r>
          </a:p>
        </p:txBody>
      </p:sp>
      <p:pic>
        <p:nvPicPr>
          <p:cNvPr id="8" name="Bil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7800" y="5518800"/>
            <a:ext cx="2179020" cy="928800"/>
          </a:xfrm>
          <a:prstGeom prst="rect">
            <a:avLst/>
          </a:prstGeom>
        </p:spPr>
      </p:pic>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9727" cy="2149200"/>
          </a:xfrm>
          <a:prstGeom prst="rect">
            <a:avLst/>
          </a:prstGeom>
        </p:spPr>
      </p:pic>
    </p:spTree>
    <p:extLst>
      <p:ext uri="{BB962C8B-B14F-4D97-AF65-F5344CB8AC3E}">
        <p14:creationId xmlns:p14="http://schemas.microsoft.com/office/powerpoint/2010/main" val="2409712354"/>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3_Tittellysbilde">
    <p:bg>
      <p:bgPr>
        <a:solidFill>
          <a:srgbClr val="C8E3B9"/>
        </a:solidFill>
        <a:effectLst/>
      </p:bgPr>
    </p:bg>
    <p:spTree>
      <p:nvGrpSpPr>
        <p:cNvPr id="1" name=""/>
        <p:cNvGrpSpPr/>
        <p:nvPr/>
      </p:nvGrpSpPr>
      <p:grpSpPr>
        <a:xfrm>
          <a:off x="0" y="0"/>
          <a:ext cx="0" cy="0"/>
          <a:chOff x="0" y="0"/>
          <a:chExt cx="0" cy="0"/>
        </a:xfrm>
      </p:grpSpPr>
      <p:pic>
        <p:nvPicPr>
          <p:cNvPr id="5" name="Bild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8063" y="5518150"/>
            <a:ext cx="2178844"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2250281"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tel 1"/>
          <p:cNvSpPr>
            <a:spLocks noGrp="1"/>
          </p:cNvSpPr>
          <p:nvPr>
            <p:ph type="title"/>
          </p:nvPr>
        </p:nvSpPr>
        <p:spPr>
          <a:xfrm>
            <a:off x="521100" y="2278801"/>
            <a:ext cx="8229600" cy="773113"/>
          </a:xfrm>
        </p:spPr>
        <p:txBody>
          <a:bodyPr/>
          <a:lstStyle>
            <a:lvl1pPr algn="ctr">
              <a:defRPr cap="none" baseline="0">
                <a:solidFill>
                  <a:schemeClr val="bg1"/>
                </a:solidFill>
              </a:defRPr>
            </a:lvl1pPr>
          </a:lstStyle>
          <a:p>
            <a:r>
              <a:rPr lang="nb-NO" smtClean="0"/>
              <a:t>Klikk for å redigere tittelstil</a:t>
            </a:r>
            <a:endParaRPr lang="nb-NO" dirty="0"/>
          </a:p>
        </p:txBody>
      </p:sp>
      <p:sp>
        <p:nvSpPr>
          <p:cNvPr id="7" name="Plassholder for tekst 4"/>
          <p:cNvSpPr>
            <a:spLocks noGrp="1"/>
          </p:cNvSpPr>
          <p:nvPr>
            <p:ph type="body" sz="quarter" idx="10"/>
          </p:nvPr>
        </p:nvSpPr>
        <p:spPr>
          <a:xfrm>
            <a:off x="2970000" y="3600000"/>
            <a:ext cx="3329100" cy="986400"/>
          </a:xfrm>
        </p:spPr>
        <p:txBody>
          <a:bodyPr/>
          <a:lstStyle>
            <a:lvl1pPr algn="ctr">
              <a:buNone/>
              <a:defRPr sz="2400" cap="all" baseline="0">
                <a:solidFill>
                  <a:schemeClr val="bg1"/>
                </a:solidFill>
              </a:defRPr>
            </a:lvl1pPr>
          </a:lstStyle>
          <a:p>
            <a:pPr lvl="0"/>
            <a:r>
              <a:rPr lang="nb-NO" smtClean="0"/>
              <a:t>Klikk for å redigere tekststiler i malen</a:t>
            </a:r>
          </a:p>
        </p:txBody>
      </p:sp>
      <p:pic>
        <p:nvPicPr>
          <p:cNvPr id="8" name="Bil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7800" y="5518800"/>
            <a:ext cx="2179020" cy="928800"/>
          </a:xfrm>
          <a:prstGeom prst="rect">
            <a:avLst/>
          </a:prstGeom>
        </p:spPr>
      </p:pic>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9727" cy="2149200"/>
          </a:xfrm>
          <a:prstGeom prst="rect">
            <a:avLst/>
          </a:prstGeom>
        </p:spPr>
      </p:pic>
    </p:spTree>
    <p:extLst>
      <p:ext uri="{BB962C8B-B14F-4D97-AF65-F5344CB8AC3E}">
        <p14:creationId xmlns:p14="http://schemas.microsoft.com/office/powerpoint/2010/main" val="3072612069"/>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4_Tittellysbilde">
    <p:bg>
      <p:bgPr>
        <a:solidFill>
          <a:schemeClr val="tx2"/>
        </a:solidFill>
        <a:effectLst/>
      </p:bgPr>
    </p:bg>
    <p:spTree>
      <p:nvGrpSpPr>
        <p:cNvPr id="1" name=""/>
        <p:cNvGrpSpPr/>
        <p:nvPr/>
      </p:nvGrpSpPr>
      <p:grpSpPr>
        <a:xfrm>
          <a:off x="0" y="0"/>
          <a:ext cx="0" cy="0"/>
          <a:chOff x="0" y="0"/>
          <a:chExt cx="0" cy="0"/>
        </a:xfrm>
      </p:grpSpPr>
      <p:pic>
        <p:nvPicPr>
          <p:cNvPr id="5" name="Bild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48063" y="5518150"/>
            <a:ext cx="2178844"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2250281"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tel 1"/>
          <p:cNvSpPr>
            <a:spLocks noGrp="1"/>
          </p:cNvSpPr>
          <p:nvPr>
            <p:ph type="title"/>
          </p:nvPr>
        </p:nvSpPr>
        <p:spPr>
          <a:xfrm>
            <a:off x="521100" y="2278801"/>
            <a:ext cx="8229600" cy="773113"/>
          </a:xfrm>
        </p:spPr>
        <p:txBody>
          <a:bodyPr/>
          <a:lstStyle>
            <a:lvl1pPr algn="ctr">
              <a:defRPr cap="none" baseline="0">
                <a:solidFill>
                  <a:schemeClr val="bg1"/>
                </a:solidFill>
              </a:defRPr>
            </a:lvl1pPr>
          </a:lstStyle>
          <a:p>
            <a:r>
              <a:rPr lang="nb-NO" smtClean="0"/>
              <a:t>Klikk for å redigere tittelstil</a:t>
            </a:r>
            <a:endParaRPr lang="nb-NO" dirty="0"/>
          </a:p>
        </p:txBody>
      </p:sp>
      <p:sp>
        <p:nvSpPr>
          <p:cNvPr id="7" name="Plassholder for tekst 4"/>
          <p:cNvSpPr>
            <a:spLocks noGrp="1"/>
          </p:cNvSpPr>
          <p:nvPr>
            <p:ph type="body" sz="quarter" idx="10"/>
          </p:nvPr>
        </p:nvSpPr>
        <p:spPr>
          <a:xfrm>
            <a:off x="2970000" y="3600000"/>
            <a:ext cx="3329100" cy="986400"/>
          </a:xfrm>
        </p:spPr>
        <p:txBody>
          <a:bodyPr/>
          <a:lstStyle>
            <a:lvl1pPr algn="ctr">
              <a:buNone/>
              <a:defRPr sz="2400" cap="all" baseline="0">
                <a:solidFill>
                  <a:schemeClr val="bg1"/>
                </a:solidFill>
              </a:defRPr>
            </a:lvl1pPr>
          </a:lstStyle>
          <a:p>
            <a:pPr lvl="0"/>
            <a:r>
              <a:rPr lang="nb-NO" smtClean="0"/>
              <a:t>Klikk for å redigere tekststiler i malen</a:t>
            </a:r>
          </a:p>
        </p:txBody>
      </p:sp>
      <p:pic>
        <p:nvPicPr>
          <p:cNvPr id="8" name="Bild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7800" y="5518800"/>
            <a:ext cx="2179020" cy="928800"/>
          </a:xfrm>
          <a:prstGeom prst="rect">
            <a:avLst/>
          </a:prstGeom>
        </p:spPr>
      </p:pic>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9727" cy="2149200"/>
          </a:xfrm>
          <a:prstGeom prst="rect">
            <a:avLst/>
          </a:prstGeom>
        </p:spPr>
      </p:pic>
    </p:spTree>
    <p:extLst>
      <p:ext uri="{BB962C8B-B14F-4D97-AF65-F5344CB8AC3E}">
        <p14:creationId xmlns:p14="http://schemas.microsoft.com/office/powerpoint/2010/main" val="3412783131"/>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cap="all" baseline="0">
                <a:solidFill>
                  <a:schemeClr val="bg1"/>
                </a:solidFill>
              </a:defRPr>
            </a:lvl1pPr>
          </a:lstStyle>
          <a:p>
            <a:r>
              <a:rPr lang="nb-NO" smtClean="0"/>
              <a:t>Klikk for å redigere tittelstil</a:t>
            </a:r>
            <a:endParaRPr lang="nb-NO" dirty="0"/>
          </a:p>
        </p:txBody>
      </p:sp>
      <p:sp>
        <p:nvSpPr>
          <p:cNvPr id="3" name="Plassholder for innhold 2"/>
          <p:cNvSpPr>
            <a:spLocks noGrp="1"/>
          </p:cNvSpPr>
          <p:nvPr>
            <p:ph idx="1"/>
          </p:nvPr>
        </p:nvSpPr>
        <p:spPr/>
        <p:txBody>
          <a:bodyPr/>
          <a:lstStyle>
            <a:lvl4pPr>
              <a:defRPr>
                <a:latin typeface="Lato Light" panose="020F0302020204030203" pitchFamily="34" charset="0"/>
              </a:defRPr>
            </a:lvl4pPr>
            <a:lvl5pPr>
              <a:defRPr>
                <a:latin typeface="Lato Light" panose="020F0302020204030203" pitchFamily="34" charset="0"/>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2094973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2"/>
            <a:ext cx="7772400" cy="1362075"/>
          </a:xfrm>
        </p:spPr>
        <p:txBody>
          <a:bodyPr/>
          <a:lstStyle>
            <a:lvl1pPr algn="l">
              <a:defRPr sz="3000" b="0" cap="all" baseline="0">
                <a:solidFill>
                  <a:schemeClr val="bg1"/>
                </a:solidFill>
              </a:defRPr>
            </a:lvl1pPr>
          </a:lstStyle>
          <a:p>
            <a:r>
              <a:rPr lang="nb-NO" smtClean="0"/>
              <a:t>Klikk for å redigere tittelstil</a:t>
            </a:r>
            <a:endParaRPr lang="nb-NO" dirty="0"/>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nb-NO" smtClean="0"/>
              <a:t>Klikk for å redigere tekststiler i malen</a:t>
            </a:r>
          </a:p>
        </p:txBody>
      </p:sp>
    </p:spTree>
    <p:extLst>
      <p:ext uri="{BB962C8B-B14F-4D97-AF65-F5344CB8AC3E}">
        <p14:creationId xmlns:p14="http://schemas.microsoft.com/office/powerpoint/2010/main" val="65554412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smtClean="0"/>
              <a:t>Klikk for å redigere tittelstil</a:t>
            </a:r>
            <a:endParaRPr lang="nb-NO" dirty="0"/>
          </a:p>
        </p:txBody>
      </p:sp>
      <p:sp>
        <p:nvSpPr>
          <p:cNvPr id="3" name="Plassholder for innhold 2"/>
          <p:cNvSpPr>
            <a:spLocks noGrp="1"/>
          </p:cNvSpPr>
          <p:nvPr>
            <p:ph sz="half" idx="1"/>
          </p:nvPr>
        </p:nvSpPr>
        <p:spPr>
          <a:xfrm>
            <a:off x="457200" y="2060575"/>
            <a:ext cx="4038600" cy="4065588"/>
          </a:xfrm>
        </p:spPr>
        <p:txBody>
          <a:bodyPr/>
          <a:lstStyle>
            <a:lvl1pPr>
              <a:defRPr sz="2100"/>
            </a:lvl1pPr>
            <a:lvl2pPr>
              <a:defRPr sz="1800"/>
            </a:lvl2pPr>
            <a:lvl3pPr>
              <a:defRPr sz="1500"/>
            </a:lvl3pPr>
            <a:lvl4pPr>
              <a:defRPr sz="1350">
                <a:latin typeface="Lato Light" panose="020F0302020204030203" pitchFamily="34" charset="0"/>
              </a:defRPr>
            </a:lvl4pPr>
            <a:lvl5pPr>
              <a:defRPr sz="1350">
                <a:latin typeface="Lato Light" panose="020F0302020204030203" pitchFamily="34" charset="0"/>
              </a:defRPr>
            </a:lvl5pPr>
            <a:lvl6pPr>
              <a:defRPr sz="1350"/>
            </a:lvl6pPr>
            <a:lvl7pPr>
              <a:defRPr sz="1350"/>
            </a:lvl7pPr>
            <a:lvl8pPr>
              <a:defRPr sz="1350"/>
            </a:lvl8pPr>
            <a:lvl9pPr>
              <a:defRPr sz="135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innhold 3"/>
          <p:cNvSpPr>
            <a:spLocks noGrp="1"/>
          </p:cNvSpPr>
          <p:nvPr>
            <p:ph sz="half" idx="2"/>
          </p:nvPr>
        </p:nvSpPr>
        <p:spPr>
          <a:xfrm>
            <a:off x="4648200" y="2060575"/>
            <a:ext cx="4038600" cy="4065588"/>
          </a:xfrm>
        </p:spPr>
        <p:txBody>
          <a:bodyPr/>
          <a:lstStyle>
            <a:lvl1pPr>
              <a:defRPr sz="2100"/>
            </a:lvl1pPr>
            <a:lvl2pPr>
              <a:defRPr sz="1800"/>
            </a:lvl2pPr>
            <a:lvl3pPr>
              <a:defRPr sz="1500"/>
            </a:lvl3pPr>
            <a:lvl4pPr>
              <a:defRPr sz="1350">
                <a:latin typeface="Lato Light" panose="020F0302020204030203" pitchFamily="34" charset="0"/>
              </a:defRPr>
            </a:lvl4pPr>
            <a:lvl5pPr>
              <a:defRPr sz="1350">
                <a:latin typeface="Lato Light" panose="020F0302020204030203" pitchFamily="34" charset="0"/>
              </a:defRPr>
            </a:lvl5pPr>
            <a:lvl6pPr>
              <a:defRPr sz="1350"/>
            </a:lvl6pPr>
            <a:lvl7pPr>
              <a:defRPr sz="1350"/>
            </a:lvl7pPr>
            <a:lvl8pPr>
              <a:defRPr sz="1350"/>
            </a:lvl8pPr>
            <a:lvl9pPr>
              <a:defRPr sz="135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7238179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solidFill>
                  <a:schemeClr val="bg1"/>
                </a:solidFill>
              </a:defRPr>
            </a:lvl1pPr>
          </a:lstStyle>
          <a:p>
            <a:r>
              <a:rPr lang="nb-NO" smtClean="0"/>
              <a:t>Klikk for å redigere tittelstil</a:t>
            </a:r>
            <a:endParaRPr lang="nb-NO" dirty="0"/>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atin typeface="Lato Light" panose="020F0302020204030203" pitchFamily="34" charset="0"/>
              </a:defRPr>
            </a:lvl4pPr>
            <a:lvl5pPr>
              <a:defRPr sz="1200">
                <a:latin typeface="Lato Light" panose="020F0302020204030203" pitchFamily="34" charset="0"/>
              </a:defRPr>
            </a:lvl5pPr>
            <a:lvl6pPr>
              <a:defRPr sz="1200"/>
            </a:lvl6pPr>
            <a:lvl7pPr>
              <a:defRPr sz="1200"/>
            </a:lvl7pPr>
            <a:lvl8pPr>
              <a:defRPr sz="1200"/>
            </a:lvl8pPr>
            <a:lvl9pPr>
              <a:defRPr sz="12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5" name="Plassholder for tekst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smtClean="0"/>
              <a:t>Klikk for å redigere tekststiler i malen</a:t>
            </a:r>
          </a:p>
        </p:txBody>
      </p:sp>
      <p:sp>
        <p:nvSpPr>
          <p:cNvPr id="6" name="Plassholder for innhold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atin typeface="Lato Light" panose="020F0302020204030203" pitchFamily="34" charset="0"/>
              </a:defRPr>
            </a:lvl4pPr>
            <a:lvl5pPr>
              <a:defRPr sz="1200">
                <a:latin typeface="Lato Light" panose="020F0302020204030203" pitchFamily="34" charset="0"/>
              </a:defRPr>
            </a:lvl5pPr>
            <a:lvl6pPr>
              <a:defRPr sz="1200"/>
            </a:lvl6pPr>
            <a:lvl7pPr>
              <a:defRPr sz="1200"/>
            </a:lvl7pPr>
            <a:lvl8pPr>
              <a:defRPr sz="1200"/>
            </a:lvl8pPr>
            <a:lvl9pPr>
              <a:defRPr sz="12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5714182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smtClean="0"/>
              <a:t>Klikk for å redigere tittelstil</a:t>
            </a:r>
            <a:endParaRPr lang="nb-NO" dirty="0"/>
          </a:p>
        </p:txBody>
      </p:sp>
    </p:spTree>
    <p:extLst>
      <p:ext uri="{BB962C8B-B14F-4D97-AF65-F5344CB8AC3E}">
        <p14:creationId xmlns:p14="http://schemas.microsoft.com/office/powerpoint/2010/main" val="982451760"/>
      </p:ext>
    </p:extLst>
  </p:cSld>
  <p:clrMapOvr>
    <a:masterClrMapping/>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1" y="273050"/>
            <a:ext cx="3008313" cy="1162050"/>
          </a:xfrm>
        </p:spPr>
        <p:txBody>
          <a:bodyPr anchor="b"/>
          <a:lstStyle>
            <a:lvl1pPr algn="l">
              <a:defRPr sz="1500" b="1">
                <a:solidFill>
                  <a:schemeClr val="bg1"/>
                </a:solidFill>
              </a:defRPr>
            </a:lvl1pPr>
          </a:lstStyle>
          <a:p>
            <a:r>
              <a:rPr lang="nb-NO" smtClean="0"/>
              <a:t>Klikk for å redigere tittelstil</a:t>
            </a:r>
            <a:endParaRPr lang="nb-NO" dirty="0"/>
          </a:p>
        </p:txBody>
      </p:sp>
      <p:sp>
        <p:nvSpPr>
          <p:cNvPr id="3" name="Plassholder for innhold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atin typeface="Lato Light" panose="020F0302020204030203" pitchFamily="34" charset="0"/>
              </a:defRPr>
            </a:lvl4pPr>
            <a:lvl5pPr>
              <a:defRPr sz="1500">
                <a:latin typeface="Lato Light" panose="020F0302020204030203" pitchFamily="34" charset="0"/>
              </a:defRPr>
            </a:lvl5pPr>
            <a:lvl6pPr>
              <a:defRPr sz="1500"/>
            </a:lvl6pPr>
            <a:lvl7pPr>
              <a:defRPr sz="1500"/>
            </a:lvl7pPr>
            <a:lvl8pPr>
              <a:defRPr sz="1500"/>
            </a:lvl8pPr>
            <a:lvl9pPr>
              <a:defRPr sz="15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Plassholder for tekst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smtClean="0"/>
              <a:t>Klikk for å redigere tekststiler i malen</a:t>
            </a:r>
          </a:p>
        </p:txBody>
      </p:sp>
    </p:spTree>
    <p:extLst>
      <p:ext uri="{BB962C8B-B14F-4D97-AF65-F5344CB8AC3E}">
        <p14:creationId xmlns:p14="http://schemas.microsoft.com/office/powerpoint/2010/main" val="1667653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ysbildenummer 2"/>
          <p:cNvSpPr>
            <a:spLocks noGrp="1"/>
          </p:cNvSpPr>
          <p:nvPr>
            <p:ph type="sldNum" sz="quarter" idx="10"/>
          </p:nvPr>
        </p:nvSpPr>
        <p:spPr/>
        <p:txBody>
          <a:bodyPr/>
          <a:lstStyle/>
          <a:p>
            <a:fld id="{E5B346FE-E679-4FEB-AC86-E472282294E5}" type="slidenum">
              <a:rPr lang="nb-NO" smtClean="0"/>
              <a:pPr/>
              <a:t>‹#›</a:t>
            </a:fld>
            <a:endParaRPr lang="nb-NO"/>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1500" b="1">
                <a:solidFill>
                  <a:schemeClr val="bg1"/>
                </a:solidFill>
              </a:defRPr>
            </a:lvl1pPr>
          </a:lstStyle>
          <a:p>
            <a:r>
              <a:rPr lang="nb-NO" smtClean="0"/>
              <a:t>Klikk for å redigere tittelstil</a:t>
            </a:r>
            <a:endParaRPr lang="nb-NO" dirty="0"/>
          </a:p>
        </p:txBody>
      </p:sp>
      <p:sp>
        <p:nvSpPr>
          <p:cNvPr id="3" name="Plassholder for bild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nb-NO" noProof="0" smtClean="0"/>
              <a:t>Klikk ikonet for å legge til et bilde</a:t>
            </a:r>
            <a:endParaRPr lang="nb-NO" noProof="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nb-NO" smtClean="0"/>
              <a:t>Klikk for å redigere tekststiler i malen</a:t>
            </a:r>
          </a:p>
        </p:txBody>
      </p:sp>
    </p:spTree>
    <p:extLst>
      <p:ext uri="{BB962C8B-B14F-4D97-AF65-F5344CB8AC3E}">
        <p14:creationId xmlns:p14="http://schemas.microsoft.com/office/powerpoint/2010/main" val="33024541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solidFill>
                  <a:schemeClr val="bg1"/>
                </a:solidFill>
              </a:defRPr>
            </a:lvl1pPr>
          </a:lstStyle>
          <a:p>
            <a:r>
              <a:rPr lang="nb-NO" smtClean="0"/>
              <a:t>Klikk for å redigere tittelstil</a:t>
            </a:r>
            <a:endParaRPr lang="nb-NO" dirty="0"/>
          </a:p>
        </p:txBody>
      </p:sp>
      <p:sp>
        <p:nvSpPr>
          <p:cNvPr id="3" name="Plassholder for loddrett tekst 2"/>
          <p:cNvSpPr>
            <a:spLocks noGrp="1"/>
          </p:cNvSpPr>
          <p:nvPr>
            <p:ph type="body" orient="vert" idx="1"/>
          </p:nvPr>
        </p:nvSpPr>
        <p:spPr/>
        <p:txBody>
          <a:bodyPr vert="eaVert"/>
          <a:lstStyle>
            <a:lvl4pPr>
              <a:defRPr>
                <a:latin typeface="Lato Light" panose="020F0302020204030203" pitchFamily="34" charset="0"/>
              </a:defRPr>
            </a:lvl4pPr>
            <a:lvl5pPr>
              <a:defRPr>
                <a:latin typeface="Lato Light" panose="020F0302020204030203" pitchFamily="34" charset="0"/>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6931342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1143002"/>
            <a:ext cx="2057400" cy="4983163"/>
          </a:xfrm>
        </p:spPr>
        <p:txBody>
          <a:bodyPr vert="eaVert"/>
          <a:lstStyle>
            <a:lvl1pPr>
              <a:defRPr>
                <a:solidFill>
                  <a:schemeClr val="bg1"/>
                </a:solidFill>
              </a:defRPr>
            </a:lvl1pPr>
          </a:lstStyle>
          <a:p>
            <a:r>
              <a:rPr lang="nb-NO" smtClean="0"/>
              <a:t>Klikk for å redigere tittelstil</a:t>
            </a:r>
            <a:endParaRPr lang="nb-NO" dirty="0"/>
          </a:p>
        </p:txBody>
      </p:sp>
      <p:sp>
        <p:nvSpPr>
          <p:cNvPr id="3" name="Plassholder for loddrett tekst 2"/>
          <p:cNvSpPr>
            <a:spLocks noGrp="1"/>
          </p:cNvSpPr>
          <p:nvPr>
            <p:ph type="body" orient="vert" idx="1"/>
          </p:nvPr>
        </p:nvSpPr>
        <p:spPr>
          <a:xfrm>
            <a:off x="457200" y="1143002"/>
            <a:ext cx="6019800" cy="4983163"/>
          </a:xfrm>
        </p:spPr>
        <p:txBody>
          <a:bodyPr vert="eaVert"/>
          <a:lstStyle>
            <a:lvl4pPr>
              <a:defRPr>
                <a:latin typeface="Lato Light" panose="020F0302020204030203" pitchFamily="34" charset="0"/>
              </a:defRPr>
            </a:lvl4pPr>
            <a:lvl5pPr>
              <a:defRPr>
                <a:latin typeface="Lato Light" panose="020F0302020204030203" pitchFamily="34" charset="0"/>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Tree>
    <p:extLst>
      <p:ext uri="{BB962C8B-B14F-4D97-AF65-F5344CB8AC3E}">
        <p14:creationId xmlns:p14="http://schemas.microsoft.com/office/powerpoint/2010/main" val="39077844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5_Tittellysbilde">
    <p:bg>
      <p:bgPr>
        <a:solidFill>
          <a:schemeClr val="bg1"/>
        </a:solidFill>
        <a:effectLst/>
      </p:bgPr>
    </p:bg>
    <p:spTree>
      <p:nvGrpSpPr>
        <p:cNvPr id="1" name=""/>
        <p:cNvGrpSpPr/>
        <p:nvPr/>
      </p:nvGrpSpPr>
      <p:grpSpPr>
        <a:xfrm>
          <a:off x="0" y="0"/>
          <a:ext cx="0" cy="0"/>
          <a:chOff x="0" y="0"/>
          <a:chExt cx="0" cy="0"/>
        </a:xfrm>
      </p:grpSpPr>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7306" y="5517232"/>
            <a:ext cx="2178086" cy="928402"/>
          </a:xfrm>
          <a:prstGeom prst="rect">
            <a:avLst/>
          </a:prstGeom>
        </p:spPr>
      </p:pic>
      <p:sp>
        <p:nvSpPr>
          <p:cNvPr id="4" name="Tittel 1"/>
          <p:cNvSpPr>
            <a:spLocks noGrp="1"/>
          </p:cNvSpPr>
          <p:nvPr>
            <p:ph type="title" hasCustomPrompt="1"/>
          </p:nvPr>
        </p:nvSpPr>
        <p:spPr>
          <a:xfrm>
            <a:off x="521550" y="2276873"/>
            <a:ext cx="8229600" cy="773113"/>
          </a:xfrm>
        </p:spPr>
        <p:txBody>
          <a:bodyPr/>
          <a:lstStyle>
            <a:lvl1pPr algn="ctr">
              <a:defRPr cap="none" baseline="0">
                <a:solidFill>
                  <a:schemeClr val="tx1"/>
                </a:solidFill>
              </a:defRPr>
            </a:lvl1pPr>
          </a:lstStyle>
          <a:p>
            <a:r>
              <a:rPr lang="nb-NO" dirty="0" smtClean="0"/>
              <a:t>Klikk for å redigere tittel på foredrag</a:t>
            </a:r>
            <a:endParaRPr lang="nb-NO" dirty="0"/>
          </a:p>
        </p:txBody>
      </p:sp>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9742" cy="2149214"/>
          </a:xfrm>
          <a:prstGeom prst="rect">
            <a:avLst/>
          </a:prstGeom>
        </p:spPr>
      </p:pic>
      <p:sp>
        <p:nvSpPr>
          <p:cNvPr id="14" name="Plassholder for tekst 13"/>
          <p:cNvSpPr>
            <a:spLocks noGrp="1"/>
          </p:cNvSpPr>
          <p:nvPr>
            <p:ph type="body" sz="quarter" idx="10" hasCustomPrompt="1"/>
          </p:nvPr>
        </p:nvSpPr>
        <p:spPr>
          <a:xfrm>
            <a:off x="2970000" y="3600000"/>
            <a:ext cx="3329100" cy="738664"/>
          </a:xfrm>
          <a:noFill/>
        </p:spPr>
        <p:txBody>
          <a:bodyPr>
            <a:spAutoFit/>
          </a:bodyPr>
          <a:lstStyle>
            <a:lvl1pPr marL="0" marR="0" indent="0" algn="ctr" defTabSz="685800" rtl="0" eaLnBrk="1" fontAlgn="base" latinLnBrk="0" hangingPunct="1">
              <a:lnSpc>
                <a:spcPct val="100000"/>
              </a:lnSpc>
              <a:spcBef>
                <a:spcPct val="20000"/>
              </a:spcBef>
              <a:spcAft>
                <a:spcPct val="0"/>
              </a:spcAft>
              <a:buClr>
                <a:srgbClr val="074B9C"/>
              </a:buClr>
              <a:buSzTx/>
              <a:buFontTx/>
              <a:buNone/>
              <a:tabLst/>
              <a:defRPr sz="2400" cap="all" baseline="0">
                <a:solidFill>
                  <a:schemeClr val="tx1"/>
                </a:solidFill>
              </a:defRPr>
            </a:lvl1pPr>
          </a:lstStyle>
          <a:p>
            <a:pPr marL="0" marR="0" lvl="0" indent="0" algn="ctr" defTabSz="685800" rtl="0" eaLnBrk="1" fontAlgn="base" latinLnBrk="0" hangingPunct="1">
              <a:lnSpc>
                <a:spcPct val="100000"/>
              </a:lnSpc>
              <a:spcBef>
                <a:spcPct val="20000"/>
              </a:spcBef>
              <a:spcAft>
                <a:spcPct val="0"/>
              </a:spcAft>
              <a:buClr>
                <a:srgbClr val="074B9C"/>
              </a:buClr>
              <a:buSzTx/>
              <a:buFontTx/>
              <a:buNone/>
              <a:tabLst/>
              <a:defRPr/>
            </a:pPr>
            <a:r>
              <a:rPr lang="nb-NO" sz="2400" kern="0" cap="all" baseline="0" dirty="0" smtClean="0">
                <a:solidFill>
                  <a:schemeClr val="tx1"/>
                </a:solidFill>
              </a:rPr>
              <a:t>Klikk for å redigere undertittel</a:t>
            </a:r>
          </a:p>
        </p:txBody>
      </p:sp>
    </p:spTree>
    <p:extLst>
      <p:ext uri="{BB962C8B-B14F-4D97-AF65-F5344CB8AC3E}">
        <p14:creationId xmlns:p14="http://schemas.microsoft.com/office/powerpoint/2010/main" val="3304751581"/>
      </p:ext>
    </p:extLst>
  </p:cSld>
  <p:clrMapOvr>
    <a:masterClrMapping/>
  </p:clrMapOvr>
  <p:timing>
    <p:tnLst>
      <p:par>
        <p:cTn id="1" dur="indefinite" restart="never" nodeType="tmRoot"/>
      </p:par>
    </p:tnLst>
  </p:timing>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6_Tittellysbilde">
    <p:bg>
      <p:bgPr>
        <a:solidFill>
          <a:schemeClr val="bg1">
            <a:lumMod val="20000"/>
            <a:lumOff val="80000"/>
          </a:schemeClr>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7800" y="5518800"/>
            <a:ext cx="2179020" cy="928800"/>
          </a:xfrm>
          <a:prstGeom prst="rect">
            <a:avLst/>
          </a:prstGeom>
        </p:spPr>
      </p:pic>
      <p:sp>
        <p:nvSpPr>
          <p:cNvPr id="4" name="Tittel 1"/>
          <p:cNvSpPr>
            <a:spLocks noGrp="1"/>
          </p:cNvSpPr>
          <p:nvPr>
            <p:ph type="title" hasCustomPrompt="1"/>
          </p:nvPr>
        </p:nvSpPr>
        <p:spPr>
          <a:xfrm>
            <a:off x="521100" y="2278801"/>
            <a:ext cx="8229600" cy="773113"/>
          </a:xfrm>
        </p:spPr>
        <p:txBody>
          <a:bodyPr/>
          <a:lstStyle>
            <a:lvl1pPr algn="ctr">
              <a:defRPr cap="none" baseline="0">
                <a:solidFill>
                  <a:schemeClr val="bg1"/>
                </a:solidFill>
              </a:defRPr>
            </a:lvl1pPr>
          </a:lstStyle>
          <a:p>
            <a:r>
              <a:rPr lang="nb-NO" dirty="0" smtClean="0"/>
              <a:t>Klikk for å redigere kapitteloverskrift</a:t>
            </a:r>
            <a:endParaRPr lang="nb-NO" dirty="0"/>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9727" cy="2149200"/>
          </a:xfrm>
          <a:prstGeom prst="rect">
            <a:avLst/>
          </a:prstGeom>
        </p:spPr>
      </p:pic>
      <p:sp>
        <p:nvSpPr>
          <p:cNvPr id="5" name="Plassholder for tekst 4"/>
          <p:cNvSpPr>
            <a:spLocks noGrp="1"/>
          </p:cNvSpPr>
          <p:nvPr>
            <p:ph type="body" sz="quarter" idx="10" hasCustomPrompt="1"/>
          </p:nvPr>
        </p:nvSpPr>
        <p:spPr>
          <a:xfrm>
            <a:off x="2970000" y="3600000"/>
            <a:ext cx="3329100" cy="986400"/>
          </a:xfrm>
        </p:spPr>
        <p:txBody>
          <a:bodyPr/>
          <a:lstStyle>
            <a:lvl1pPr algn="ctr">
              <a:buNone/>
              <a:defRPr sz="2400" cap="all" baseline="0">
                <a:solidFill>
                  <a:schemeClr val="bg1"/>
                </a:solidFill>
              </a:defRPr>
            </a:lvl1pPr>
          </a:lstStyle>
          <a:p>
            <a:pPr lvl="0"/>
            <a:r>
              <a:rPr lang="nb-NO" dirty="0" smtClean="0"/>
              <a:t>Klikk for å redigere undertittel</a:t>
            </a:r>
            <a:endParaRPr lang="nb-NO" dirty="0"/>
          </a:p>
        </p:txBody>
      </p:sp>
    </p:spTree>
    <p:extLst>
      <p:ext uri="{BB962C8B-B14F-4D97-AF65-F5344CB8AC3E}">
        <p14:creationId xmlns:p14="http://schemas.microsoft.com/office/powerpoint/2010/main" val="2597686541"/>
      </p:ext>
    </p:extLst>
  </p:cSld>
  <p:clrMapOvr>
    <a:masterClrMapping/>
  </p:clrMapOvr>
  <p:timing>
    <p:tnLst>
      <p:par>
        <p:cTn id="1" dur="indefinite" restart="never" nodeType="tmRoot"/>
      </p:par>
    </p:tnLst>
  </p:timing>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p:cSld name="7_Tittellysbilde">
    <p:bg>
      <p:bgPr>
        <a:solidFill>
          <a:schemeClr val="accent4"/>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7800" y="5518800"/>
            <a:ext cx="2179020" cy="928800"/>
          </a:xfrm>
          <a:prstGeom prst="rect">
            <a:avLst/>
          </a:prstGeom>
        </p:spPr>
      </p:pic>
      <p:sp>
        <p:nvSpPr>
          <p:cNvPr id="4" name="Tittel 1"/>
          <p:cNvSpPr>
            <a:spLocks noGrp="1"/>
          </p:cNvSpPr>
          <p:nvPr>
            <p:ph type="title" hasCustomPrompt="1"/>
          </p:nvPr>
        </p:nvSpPr>
        <p:spPr>
          <a:xfrm>
            <a:off x="521100" y="2278801"/>
            <a:ext cx="8229600" cy="773113"/>
          </a:xfrm>
        </p:spPr>
        <p:txBody>
          <a:bodyPr/>
          <a:lstStyle>
            <a:lvl1pPr algn="ctr">
              <a:defRPr cap="none" baseline="0">
                <a:solidFill>
                  <a:schemeClr val="bg1"/>
                </a:solidFill>
              </a:defRPr>
            </a:lvl1pPr>
          </a:lstStyle>
          <a:p>
            <a:r>
              <a:rPr lang="nb-NO" dirty="0" smtClean="0"/>
              <a:t>Klikk for å redigere kapitteloverskrift</a:t>
            </a:r>
            <a:endParaRPr lang="nb-NO" dirty="0"/>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9727" cy="2149200"/>
          </a:xfrm>
          <a:prstGeom prst="rect">
            <a:avLst/>
          </a:prstGeom>
        </p:spPr>
      </p:pic>
      <p:sp>
        <p:nvSpPr>
          <p:cNvPr id="7" name="Plassholder for tekst 4"/>
          <p:cNvSpPr>
            <a:spLocks noGrp="1"/>
          </p:cNvSpPr>
          <p:nvPr>
            <p:ph type="body" sz="quarter" idx="10" hasCustomPrompt="1"/>
          </p:nvPr>
        </p:nvSpPr>
        <p:spPr>
          <a:xfrm>
            <a:off x="2970000" y="3600000"/>
            <a:ext cx="3329100" cy="986400"/>
          </a:xfrm>
        </p:spPr>
        <p:txBody>
          <a:bodyPr/>
          <a:lstStyle>
            <a:lvl1pPr algn="ctr">
              <a:buNone/>
              <a:defRPr sz="2400" cap="all" baseline="0">
                <a:solidFill>
                  <a:schemeClr val="bg1"/>
                </a:solidFill>
              </a:defRPr>
            </a:lvl1pPr>
          </a:lstStyle>
          <a:p>
            <a:pPr lvl="0"/>
            <a:r>
              <a:rPr lang="nb-NO" dirty="0" smtClean="0"/>
              <a:t>Klikk for å redigere undertittel</a:t>
            </a:r>
            <a:endParaRPr lang="nb-NO" dirty="0"/>
          </a:p>
        </p:txBody>
      </p:sp>
    </p:spTree>
    <p:extLst>
      <p:ext uri="{BB962C8B-B14F-4D97-AF65-F5344CB8AC3E}">
        <p14:creationId xmlns:p14="http://schemas.microsoft.com/office/powerpoint/2010/main" val="231837624"/>
      </p:ext>
    </p:extLst>
  </p:cSld>
  <p:clrMapOvr>
    <a:masterClrMapping/>
  </p:clrMapOvr>
  <p:timing>
    <p:tnLst>
      <p:par>
        <p:cTn id="1" dur="indefinite" restart="never" nodeType="tmRoot"/>
      </p:par>
    </p:tnLst>
  </p:timing>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8_Tittellysbilde">
    <p:bg>
      <p:bgPr>
        <a:solidFill>
          <a:schemeClr val="tx2"/>
        </a:solidFill>
        <a:effectLst/>
      </p:bgPr>
    </p:bg>
    <p:spTree>
      <p:nvGrpSpPr>
        <p:cNvPr id="1" name=""/>
        <p:cNvGrpSpPr/>
        <p:nvPr/>
      </p:nvGrpSpPr>
      <p:grpSpPr>
        <a:xfrm>
          <a:off x="0" y="0"/>
          <a:ext cx="0" cy="0"/>
          <a:chOff x="0" y="0"/>
          <a:chExt cx="0" cy="0"/>
        </a:xfrm>
      </p:grpSpPr>
      <p:pic>
        <p:nvPicPr>
          <p:cNvPr id="2" name="Bild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7800" y="5518800"/>
            <a:ext cx="2179020" cy="928800"/>
          </a:xfrm>
          <a:prstGeom prst="rect">
            <a:avLst/>
          </a:prstGeom>
        </p:spPr>
      </p:pic>
      <p:sp>
        <p:nvSpPr>
          <p:cNvPr id="4" name="Tittel 1"/>
          <p:cNvSpPr>
            <a:spLocks noGrp="1"/>
          </p:cNvSpPr>
          <p:nvPr>
            <p:ph type="title" hasCustomPrompt="1"/>
          </p:nvPr>
        </p:nvSpPr>
        <p:spPr>
          <a:xfrm>
            <a:off x="521100" y="2278801"/>
            <a:ext cx="8229600" cy="773113"/>
          </a:xfrm>
        </p:spPr>
        <p:txBody>
          <a:bodyPr/>
          <a:lstStyle>
            <a:lvl1pPr algn="ctr">
              <a:defRPr cap="none" baseline="0">
                <a:solidFill>
                  <a:schemeClr val="bg1"/>
                </a:solidFill>
              </a:defRPr>
            </a:lvl1pPr>
          </a:lstStyle>
          <a:p>
            <a:r>
              <a:rPr lang="nb-NO" dirty="0" smtClean="0"/>
              <a:t>Klikk for å redigere kapitteloverskrift</a:t>
            </a:r>
            <a:endParaRPr lang="nb-NO" dirty="0"/>
          </a:p>
        </p:txBody>
      </p:sp>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9727" cy="2149200"/>
          </a:xfrm>
          <a:prstGeom prst="rect">
            <a:avLst/>
          </a:prstGeom>
        </p:spPr>
      </p:pic>
      <p:sp>
        <p:nvSpPr>
          <p:cNvPr id="7" name="Plassholder for tekst 4"/>
          <p:cNvSpPr>
            <a:spLocks noGrp="1"/>
          </p:cNvSpPr>
          <p:nvPr>
            <p:ph type="body" sz="quarter" idx="10" hasCustomPrompt="1"/>
          </p:nvPr>
        </p:nvSpPr>
        <p:spPr>
          <a:xfrm>
            <a:off x="2970000" y="3600000"/>
            <a:ext cx="3329100" cy="986400"/>
          </a:xfrm>
        </p:spPr>
        <p:txBody>
          <a:bodyPr/>
          <a:lstStyle>
            <a:lvl1pPr algn="ctr">
              <a:buNone/>
              <a:defRPr sz="2400" cap="all" baseline="0">
                <a:solidFill>
                  <a:schemeClr val="bg1"/>
                </a:solidFill>
              </a:defRPr>
            </a:lvl1pPr>
          </a:lstStyle>
          <a:p>
            <a:pPr lvl="0"/>
            <a:r>
              <a:rPr lang="nb-NO" dirty="0" smtClean="0"/>
              <a:t>Klikk for å redigere undertittel</a:t>
            </a:r>
            <a:endParaRPr lang="nb-NO" dirty="0"/>
          </a:p>
        </p:txBody>
      </p:sp>
    </p:spTree>
    <p:extLst>
      <p:ext uri="{BB962C8B-B14F-4D97-AF65-F5344CB8AC3E}">
        <p14:creationId xmlns:p14="http://schemas.microsoft.com/office/powerpoint/2010/main" val="290733013"/>
      </p:ext>
    </p:extLst>
  </p:cSld>
  <p:clrMapOvr>
    <a:masterClrMapping/>
  </p:clrMapOvr>
  <p:timing>
    <p:tnLst>
      <p:par>
        <p:cTn id="1" dur="indefinite" restart="never" nodeType="tmRoot"/>
      </p:par>
    </p:tnLst>
  </p:timing>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a:xfrm>
            <a:off x="457200" y="6245225"/>
            <a:ext cx="2133600" cy="476250"/>
          </a:xfrm>
          <a:prstGeom prst="rect">
            <a:avLst/>
          </a:prstGeom>
        </p:spPr>
        <p:txBody>
          <a:bodyPr/>
          <a:lstStyle>
            <a:lvl1pPr>
              <a:defRPr/>
            </a:lvl1pPr>
          </a:lstStyle>
          <a:p>
            <a:fld id="{B0646BD1-12EC-468D-AEFD-0005476B459B}" type="datetime1">
              <a:rPr lang="nb-NO" smtClean="0"/>
              <a:pPr/>
              <a:t>28.11.2017</a:t>
            </a:fld>
            <a:endParaRPr lang="nb-NO"/>
          </a:p>
        </p:txBody>
      </p:sp>
      <p:sp>
        <p:nvSpPr>
          <p:cNvPr id="5" name="Plassholder for bunntekst 4"/>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6" name="Plassholder for lysbildenummer 5"/>
          <p:cNvSpPr>
            <a:spLocks noGrp="1"/>
          </p:cNvSpPr>
          <p:nvPr>
            <p:ph type="sldNum" sz="quarter" idx="12"/>
          </p:nvPr>
        </p:nvSpPr>
        <p:spPr>
          <a:xfrm>
            <a:off x="6553200" y="6245225"/>
            <a:ext cx="2133600" cy="476250"/>
          </a:xfrm>
          <a:prstGeom prst="rect">
            <a:avLst/>
          </a:prstGeom>
        </p:spPr>
        <p:txBody>
          <a:bodyPr/>
          <a:lstStyle>
            <a:lvl1pPr>
              <a:defRPr/>
            </a:lvl1pPr>
          </a:lstStyle>
          <a:p>
            <a:fld id="{E5B346FE-E679-4FEB-AC86-E472282294E5}" type="slidenum">
              <a:rPr lang="nb-NO" smtClean="0"/>
              <a:pPr/>
              <a:t>‹#›</a:t>
            </a:fld>
            <a:endParaRPr lang="nb-NO"/>
          </a:p>
        </p:txBody>
      </p:sp>
    </p:spTree>
    <p:extLst>
      <p:ext uri="{BB962C8B-B14F-4D97-AF65-F5344CB8AC3E}">
        <p14:creationId xmlns:p14="http://schemas.microsoft.com/office/powerpoint/2010/main" val="1729763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566F08A0-87CD-4BD8-85E2-69536B851576}"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A0BAF4A4-D509-492B-826A-E771676CF37A}"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45E32454-828E-457C-B5D3-67B5D8917921}"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667E22D6-4340-4D8D-8EC5-3135E93C6F3A}" type="datetime1">
              <a:rPr lang="nb-NO" smtClean="0"/>
              <a:pPr/>
              <a:t>28.11.2017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C068B6ED-4A10-4AF8-8AC7-0B8889F8FAFF}" type="datetime1">
              <a:rPr lang="nb-NO" smtClean="0"/>
              <a:pPr/>
              <a:t>28.11.2017</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A7472709-2FE0-4C5F-801D-411E0D02E6D9}" type="datetime1">
              <a:rPr lang="nb-NO" smtClean="0"/>
              <a:pPr/>
              <a:t>28.11.2017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388C3C27-A147-4A8B-AD41-216DE28D0A25}" type="datetime1">
              <a:rPr lang="nb-NO" smtClean="0"/>
              <a:pPr/>
              <a:t>28.11.2017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C90D000B-5E81-459D-9A92-1419023CFA4C}" type="datetime1">
              <a:rPr lang="nb-NO" smtClean="0"/>
              <a:pPr/>
              <a:t>28.11.2017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457200" y="6245225"/>
            <a:ext cx="2133600" cy="476250"/>
          </a:xfrm>
          <a:prstGeom prst="rect">
            <a:avLst/>
          </a:prstGeom>
        </p:spPr>
        <p:txBody>
          <a:bodyPr/>
          <a:lstStyle>
            <a:lvl1pPr>
              <a:defRPr/>
            </a:lvl1pPr>
          </a:lstStyle>
          <a:p>
            <a:fld id="{40202604-3FAA-47AF-8112-55546632AC30}" type="datetime1">
              <a:rPr lang="nb-NO" smtClean="0"/>
              <a:pPr/>
              <a:t>28.11.2017</a:t>
            </a:fld>
            <a:endParaRPr lang="nb-NO"/>
          </a:p>
        </p:txBody>
      </p:sp>
      <p:sp>
        <p:nvSpPr>
          <p:cNvPr id="5" name="Plassholder for bunntekst 4"/>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C499C865-E4ED-4F0C-9EE0-F250D36398C7}" type="datetime1">
              <a:rPr lang="nb-NO" smtClean="0"/>
              <a:pPr/>
              <a:t>28.11.2017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2B82862A-598C-462B-BE24-9EE5FE0E7CC4}"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B4A5FD9F-6A32-4E02-B07B-093021DB83F6}"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AC089E51-B6FA-4FCD-92EF-F4395D136686}"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8E9CC5D2-2AD0-43B1-AE68-94C93E287A8D}"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A340C5BE-6800-4245-A984-7545A7E7F377}"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541A8024-E3CF-4D79-A724-C44E5056D921}" type="datetime1">
              <a:rPr lang="nb-NO" smtClean="0"/>
              <a:pPr/>
              <a:t>28.11.2017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6810FE7C-78FC-49C7-807F-08D23F42B0FE}" type="datetime1">
              <a:rPr lang="nb-NO" smtClean="0"/>
              <a:pPr/>
              <a:t>28.11.2017</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844C51D3-F7FD-41D1-AB4A-069A8232B7FB}" type="datetime1">
              <a:rPr lang="nb-NO" smtClean="0"/>
              <a:pPr/>
              <a:t>28.11.2017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141D0328-F3DA-430D-AE57-9D431E7A0B8B}" type="datetime1">
              <a:rPr lang="nb-NO" smtClean="0"/>
              <a:pPr/>
              <a:t>28.11.2017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Plassholder for dato 3"/>
          <p:cNvSpPr>
            <a:spLocks noGrp="1"/>
          </p:cNvSpPr>
          <p:nvPr>
            <p:ph type="dt" sz="half" idx="10"/>
          </p:nvPr>
        </p:nvSpPr>
        <p:spPr>
          <a:xfrm>
            <a:off x="457200" y="6245225"/>
            <a:ext cx="2133600" cy="476250"/>
          </a:xfrm>
          <a:prstGeom prst="rect">
            <a:avLst/>
          </a:prstGeom>
        </p:spPr>
        <p:txBody>
          <a:bodyPr/>
          <a:lstStyle>
            <a:lvl1pPr>
              <a:defRPr/>
            </a:lvl1pPr>
          </a:lstStyle>
          <a:p>
            <a:fld id="{27AFC58D-A7D2-430D-8ACE-AEE794234D5A}" type="datetime1">
              <a:rPr lang="nb-NO" smtClean="0"/>
              <a:pPr/>
              <a:t>28.11.2017</a:t>
            </a:fld>
            <a:endParaRPr lang="nb-NO"/>
          </a:p>
        </p:txBody>
      </p:sp>
      <p:sp>
        <p:nvSpPr>
          <p:cNvPr id="5" name="Plassholder for bunntekst 4"/>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15270044-0ACE-4B35-AC42-2C3596FE34E0}" type="datetime1">
              <a:rPr lang="nb-NO" smtClean="0"/>
              <a:pPr/>
              <a:t>28.11.2017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5DDE7D5D-43A0-4524-A16B-0282CE45BC1F}" type="datetime1">
              <a:rPr lang="nb-NO" smtClean="0"/>
              <a:pPr/>
              <a:t>28.11.2017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56C8601C-9E3A-4157-BA2B-F59D76268F9B}"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DFBAFA4D-F74B-4ECE-995E-5829F5077701}"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a:xfrm>
            <a:off x="457200" y="6245225"/>
            <a:ext cx="2133600" cy="476250"/>
          </a:xfrm>
          <a:prstGeom prst="rect">
            <a:avLst/>
          </a:prstGeom>
        </p:spPr>
        <p:txBody>
          <a:bodyPr/>
          <a:lstStyle>
            <a:lvl1pPr>
              <a:defRPr/>
            </a:lvl1pPr>
          </a:lstStyle>
          <a:p>
            <a:fld id="{7DD57DA5-AF6A-473A-8D25-8A5B76D4C89E}" type="datetime1">
              <a:rPr lang="nb-NO" smtClean="0"/>
              <a:pPr/>
              <a:t>28.11.2017</a:t>
            </a:fld>
            <a:endParaRPr lang="nb-NO"/>
          </a:p>
        </p:txBody>
      </p:sp>
      <p:sp>
        <p:nvSpPr>
          <p:cNvPr id="5" name="Plassholder for bunntekst 4"/>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457200" y="6245225"/>
            <a:ext cx="2133600" cy="476250"/>
          </a:xfrm>
          <a:prstGeom prst="rect">
            <a:avLst/>
          </a:prstGeom>
        </p:spPr>
        <p:txBody>
          <a:bodyPr/>
          <a:lstStyle>
            <a:lvl1pPr>
              <a:defRPr/>
            </a:lvl1pPr>
          </a:lstStyle>
          <a:p>
            <a:fld id="{220C0378-7377-454B-BED2-E69ECCCC46E7}" type="datetime1">
              <a:rPr lang="nb-NO" smtClean="0"/>
              <a:pPr/>
              <a:t>28.11.2017</a:t>
            </a:fld>
            <a:endParaRPr lang="nb-NO"/>
          </a:p>
        </p:txBody>
      </p:sp>
      <p:sp>
        <p:nvSpPr>
          <p:cNvPr id="5" name="Plassholder for bunntekst 4"/>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Plassholder for dato 3"/>
          <p:cNvSpPr>
            <a:spLocks noGrp="1"/>
          </p:cNvSpPr>
          <p:nvPr>
            <p:ph type="dt" sz="half" idx="10"/>
          </p:nvPr>
        </p:nvSpPr>
        <p:spPr>
          <a:xfrm>
            <a:off x="457200" y="6245225"/>
            <a:ext cx="2133600" cy="476250"/>
          </a:xfrm>
          <a:prstGeom prst="rect">
            <a:avLst/>
          </a:prstGeom>
        </p:spPr>
        <p:txBody>
          <a:bodyPr/>
          <a:lstStyle>
            <a:lvl1pPr>
              <a:defRPr/>
            </a:lvl1pPr>
          </a:lstStyle>
          <a:p>
            <a:fld id="{91C6DC2C-1AD8-4A59-9D44-4B04D27CD3AD}" type="datetime1">
              <a:rPr lang="nb-NO" smtClean="0"/>
              <a:pPr/>
              <a:t>28.11.2017</a:t>
            </a:fld>
            <a:endParaRPr lang="nb-NO"/>
          </a:p>
        </p:txBody>
      </p:sp>
      <p:sp>
        <p:nvSpPr>
          <p:cNvPr id="5" name="Plassholder for bunntekst 4"/>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68313" y="1844675"/>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59313" y="1844675"/>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a:xfrm>
            <a:off x="457200" y="6245225"/>
            <a:ext cx="2133600" cy="476250"/>
          </a:xfrm>
          <a:prstGeom prst="rect">
            <a:avLst/>
          </a:prstGeom>
        </p:spPr>
        <p:txBody>
          <a:bodyPr/>
          <a:lstStyle>
            <a:lvl1pPr>
              <a:defRPr/>
            </a:lvl1pPr>
          </a:lstStyle>
          <a:p>
            <a:fld id="{E1BC9DF9-E422-42C3-B22C-4F5029DA7CC9}" type="datetime1">
              <a:rPr lang="nb-NO" smtClean="0"/>
              <a:pPr/>
              <a:t>28.11.2017</a:t>
            </a:fld>
            <a:endParaRPr lang="nb-NO"/>
          </a:p>
        </p:txBody>
      </p:sp>
      <p:sp>
        <p:nvSpPr>
          <p:cNvPr id="6" name="Plassholder for bunntekst 5"/>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a:xfrm>
            <a:off x="457200" y="6245225"/>
            <a:ext cx="2133600" cy="476250"/>
          </a:xfrm>
          <a:prstGeom prst="rect">
            <a:avLst/>
          </a:prstGeom>
        </p:spPr>
        <p:txBody>
          <a:bodyPr/>
          <a:lstStyle>
            <a:lvl1pPr>
              <a:defRPr/>
            </a:lvl1pPr>
          </a:lstStyle>
          <a:p>
            <a:fld id="{73B61A5F-D192-4A10-B7F3-2B3A6E682D52}" type="datetime1">
              <a:rPr lang="nb-NO" smtClean="0"/>
              <a:pPr/>
              <a:t>28.11.2017</a:t>
            </a:fld>
            <a:endParaRPr lang="nb-NO"/>
          </a:p>
        </p:txBody>
      </p:sp>
      <p:sp>
        <p:nvSpPr>
          <p:cNvPr id="8" name="Plassholder for bunntekst 7"/>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9" name="Plassholder for lysbildenummer 8"/>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00" y="6245225"/>
            <a:ext cx="2133600" cy="476250"/>
          </a:xfrm>
          <a:prstGeom prst="rect">
            <a:avLst/>
          </a:prstGeom>
        </p:spPr>
        <p:txBody>
          <a:bodyPr/>
          <a:lstStyle>
            <a:lvl1pPr>
              <a:defRPr/>
            </a:lvl1pPr>
          </a:lstStyle>
          <a:p>
            <a:fld id="{C32001D9-C6D5-419F-A28F-C94BCC08E9A3}" type="datetime1">
              <a:rPr lang="nb-NO" smtClean="0"/>
              <a:pPr/>
              <a:t>28.11.2017</a:t>
            </a:fld>
            <a:endParaRPr lang="nb-NO"/>
          </a:p>
        </p:txBody>
      </p:sp>
      <p:sp>
        <p:nvSpPr>
          <p:cNvPr id="3" name="Plassholder for bunntekst 2"/>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4" name="Plassholder for lysbildenummer 3"/>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68313" y="1844675"/>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59313" y="1844675"/>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a:xfrm>
            <a:off x="457200" y="6245225"/>
            <a:ext cx="2133600" cy="476250"/>
          </a:xfrm>
          <a:prstGeom prst="rect">
            <a:avLst/>
          </a:prstGeom>
        </p:spPr>
        <p:txBody>
          <a:bodyPr/>
          <a:lstStyle>
            <a:lvl1pPr>
              <a:defRPr/>
            </a:lvl1pPr>
          </a:lstStyle>
          <a:p>
            <a:fld id="{28F9EA12-CFDD-4CC2-BD36-073323DF9580}" type="datetime1">
              <a:rPr lang="nb-NO" smtClean="0"/>
              <a:pPr/>
              <a:t>28.11.2017</a:t>
            </a:fld>
            <a:endParaRPr lang="nb-NO"/>
          </a:p>
        </p:txBody>
      </p:sp>
      <p:sp>
        <p:nvSpPr>
          <p:cNvPr id="6" name="Plassholder for bunntekst 5"/>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a:xfrm>
            <a:off x="457200" y="6245225"/>
            <a:ext cx="2133600" cy="476250"/>
          </a:xfrm>
          <a:prstGeom prst="rect">
            <a:avLst/>
          </a:prstGeom>
        </p:spPr>
        <p:txBody>
          <a:bodyPr/>
          <a:lstStyle>
            <a:lvl1pPr>
              <a:defRPr/>
            </a:lvl1pPr>
          </a:lstStyle>
          <a:p>
            <a:fld id="{E1F75C63-73D9-403D-8B1E-96E94876AA1B}" type="datetime1">
              <a:rPr lang="nb-NO" smtClean="0"/>
              <a:pPr/>
              <a:t>28.11.2017</a:t>
            </a:fld>
            <a:endParaRPr lang="nb-NO"/>
          </a:p>
        </p:txBody>
      </p:sp>
      <p:sp>
        <p:nvSpPr>
          <p:cNvPr id="6" name="Plassholder for bunntekst 5"/>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a:xfrm>
            <a:off x="457200" y="6245225"/>
            <a:ext cx="2133600" cy="476250"/>
          </a:xfrm>
          <a:prstGeom prst="rect">
            <a:avLst/>
          </a:prstGeom>
        </p:spPr>
        <p:txBody>
          <a:bodyPr/>
          <a:lstStyle>
            <a:lvl1pPr>
              <a:defRPr/>
            </a:lvl1pPr>
          </a:lstStyle>
          <a:p>
            <a:fld id="{842D09FC-49C4-4BD7-841D-220549446DD4}" type="datetime1">
              <a:rPr lang="nb-NO" smtClean="0"/>
              <a:pPr/>
              <a:t>28.11.2017</a:t>
            </a:fld>
            <a:endParaRPr lang="nb-NO"/>
          </a:p>
        </p:txBody>
      </p:sp>
      <p:sp>
        <p:nvSpPr>
          <p:cNvPr id="6" name="Plassholder for bunntekst 5"/>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457200" y="6245225"/>
            <a:ext cx="2133600" cy="476250"/>
          </a:xfrm>
          <a:prstGeom prst="rect">
            <a:avLst/>
          </a:prstGeom>
        </p:spPr>
        <p:txBody>
          <a:bodyPr/>
          <a:lstStyle>
            <a:lvl1pPr>
              <a:defRPr/>
            </a:lvl1pPr>
          </a:lstStyle>
          <a:p>
            <a:fld id="{7A7F2A2C-6E1F-4125-BE88-98869860FA82}" type="datetime1">
              <a:rPr lang="nb-NO" smtClean="0"/>
              <a:pPr/>
              <a:t>28.11.2017</a:t>
            </a:fld>
            <a:endParaRPr lang="nb-NO"/>
          </a:p>
        </p:txBody>
      </p:sp>
      <p:sp>
        <p:nvSpPr>
          <p:cNvPr id="5" name="Plassholder for bunntekst 4"/>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40513" y="912813"/>
            <a:ext cx="2057400" cy="5284787"/>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68313" y="912813"/>
            <a:ext cx="6019800" cy="5284787"/>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lysbildenummer 5"/>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ysbildenummer 2"/>
          <p:cNvSpPr>
            <a:spLocks noGrp="1"/>
          </p:cNvSpPr>
          <p:nvPr>
            <p:ph type="sldNum" sz="quarter" idx="10"/>
          </p:nvPr>
        </p:nvSpPr>
        <p:spPr/>
        <p:txBody>
          <a:bodyPr/>
          <a:lstStyle/>
          <a:p>
            <a:fld id="{E5B346FE-E679-4FEB-AC86-E472282294E5}" type="slidenum">
              <a:rPr lang="nb-NO" smtClean="0"/>
              <a:pPr/>
              <a:t>‹#›</a:t>
            </a:fld>
            <a:endParaRPr lang="nb-NO"/>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5FFB709A-0FC9-48AF-826E-5C3275C8E57E}"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24A6AAB8-548C-43FE-8E5F-2AB22E74F9BB}"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A65DE734-889F-43C4-9925-84634D17DC96}"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4A7EB49A-6818-4C5E-B43B-3A489763B5ED}" type="datetime1">
              <a:rPr lang="nb-NO" smtClean="0"/>
              <a:pPr/>
              <a:t>28.11.2017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0FA6E36A-8BAE-416D-91CC-8AC521649029}" type="datetime1">
              <a:rPr lang="nb-NO" smtClean="0"/>
              <a:pPr/>
              <a:t>28.11.2017</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a:xfrm>
            <a:off x="457200" y="6245225"/>
            <a:ext cx="2133600" cy="476250"/>
          </a:xfrm>
          <a:prstGeom prst="rect">
            <a:avLst/>
          </a:prstGeom>
        </p:spPr>
        <p:txBody>
          <a:bodyPr/>
          <a:lstStyle>
            <a:lvl1pPr>
              <a:defRPr/>
            </a:lvl1pPr>
          </a:lstStyle>
          <a:p>
            <a:fld id="{7055A4EF-7A4C-4725-A72B-03CE7783CAE9}" type="datetime1">
              <a:rPr lang="nb-NO" smtClean="0"/>
              <a:pPr/>
              <a:t>28.11.2017</a:t>
            </a:fld>
            <a:endParaRPr lang="nb-NO"/>
          </a:p>
        </p:txBody>
      </p:sp>
      <p:sp>
        <p:nvSpPr>
          <p:cNvPr id="8" name="Plassholder for bunntekst 7"/>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9" name="Plassholder for lysbildenummer 8"/>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0461323E-1809-4150-83B7-4414EE9C2A7F}" type="datetime1">
              <a:rPr lang="nb-NO" smtClean="0"/>
              <a:pPr/>
              <a:t>28.11.2017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D5155F8E-C115-40AE-BCB8-72150208A4C9}" type="datetime1">
              <a:rPr lang="nb-NO" smtClean="0"/>
              <a:pPr/>
              <a:t>28.11.2017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F62A71A5-0AD9-497C-ABB6-4CA225AB6B4C}" type="datetime1">
              <a:rPr lang="nb-NO" smtClean="0"/>
              <a:pPr/>
              <a:t>28.11.2017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EEC85C33-A9BA-417D-B7FC-0ED710640FED}" type="datetime1">
              <a:rPr lang="nb-NO" smtClean="0"/>
              <a:pPr/>
              <a:t>28.11.2017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9938BD42-4E97-4107-AD25-7B6CC591AEE5}"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D7043E91-2A17-49D7-9506-48644B5393A3}"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EF2806B8-A142-4FF6-8C53-FBB782359531}"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A7C2D9B9-FA00-4A32-BB7A-75E054EE0AAA}"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1B31F5C4-013F-4E1C-9694-44DB4DA1BC1E}"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2D1244F8-C08E-4440-A317-18E6E32DFC2E}" type="datetime1">
              <a:rPr lang="nb-NO" smtClean="0"/>
              <a:pPr/>
              <a:t>28.11.2017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00" y="6245225"/>
            <a:ext cx="2133600" cy="476250"/>
          </a:xfrm>
          <a:prstGeom prst="rect">
            <a:avLst/>
          </a:prstGeom>
        </p:spPr>
        <p:txBody>
          <a:bodyPr/>
          <a:lstStyle>
            <a:lvl1pPr>
              <a:defRPr/>
            </a:lvl1pPr>
          </a:lstStyle>
          <a:p>
            <a:fld id="{55C98697-D5A4-468F-B7CF-056F3AA0C2E2}" type="datetime1">
              <a:rPr lang="nb-NO" smtClean="0"/>
              <a:pPr/>
              <a:t>28.11.2017</a:t>
            </a:fld>
            <a:endParaRPr lang="nb-NO"/>
          </a:p>
        </p:txBody>
      </p:sp>
      <p:sp>
        <p:nvSpPr>
          <p:cNvPr id="3" name="Plassholder for bunntekst 2"/>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4" name="Plassholder for lysbildenummer 3"/>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28010C49-E8D0-484B-A9DE-3CD4C4255996}" type="datetime1">
              <a:rPr lang="nb-NO" smtClean="0"/>
              <a:pPr/>
              <a:t>28.11.2017</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9C36CB1B-ACB1-4E7E-B9DC-12B78AE0E4A0}" type="datetime1">
              <a:rPr lang="nb-NO" smtClean="0"/>
              <a:pPr/>
              <a:t>28.11.2017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08A776FD-8D71-49F0-83F7-AA19882387EE}" type="datetime1">
              <a:rPr lang="nb-NO" smtClean="0"/>
              <a:pPr/>
              <a:t>28.11.2017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3041E58E-4850-4931-9121-A565B7D30F5D}" type="datetime1">
              <a:rPr lang="nb-NO" smtClean="0"/>
              <a:pPr/>
              <a:t>28.11.2017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30D51D21-CB1F-4733-BCBA-EF554F799C86}" type="datetime1">
              <a:rPr lang="nb-NO" smtClean="0"/>
              <a:pPr/>
              <a:t>28.11.2017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4722F17E-7260-4FC8-B110-D57EB3ECE8C2}"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7BB99DBE-4290-481F-97BE-D2B3F9EDF2FA}"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a:xfrm>
            <a:off x="457200" y="6245225"/>
            <a:ext cx="2133600" cy="476250"/>
          </a:xfrm>
          <a:prstGeom prst="rect">
            <a:avLst/>
          </a:prstGeom>
        </p:spPr>
        <p:txBody>
          <a:bodyPr/>
          <a:lstStyle>
            <a:lvl1pPr>
              <a:defRPr/>
            </a:lvl1pPr>
          </a:lstStyle>
          <a:p>
            <a:fld id="{AC3EC037-D280-4F8C-8273-B0C3083F2BEF}" type="datetime1">
              <a:rPr lang="nb-NO" smtClean="0"/>
              <a:pPr/>
              <a:t>28.11.2017</a:t>
            </a:fld>
            <a:endParaRPr lang="nb-NO"/>
          </a:p>
        </p:txBody>
      </p:sp>
      <p:sp>
        <p:nvSpPr>
          <p:cNvPr id="5" name="Plassholder for bunntekst 4"/>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457200" y="6245225"/>
            <a:ext cx="2133600" cy="476250"/>
          </a:xfrm>
          <a:prstGeom prst="rect">
            <a:avLst/>
          </a:prstGeom>
        </p:spPr>
        <p:txBody>
          <a:bodyPr/>
          <a:lstStyle>
            <a:lvl1pPr>
              <a:defRPr/>
            </a:lvl1pPr>
          </a:lstStyle>
          <a:p>
            <a:fld id="{C51A5109-FA19-4D95-9880-1B7155F40109}" type="datetime1">
              <a:rPr lang="nb-NO" smtClean="0"/>
              <a:pPr/>
              <a:t>28.11.2017</a:t>
            </a:fld>
            <a:endParaRPr lang="nb-NO"/>
          </a:p>
        </p:txBody>
      </p:sp>
      <p:sp>
        <p:nvSpPr>
          <p:cNvPr id="5" name="Plassholder for bunntekst 4"/>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Plassholder for dato 3"/>
          <p:cNvSpPr>
            <a:spLocks noGrp="1"/>
          </p:cNvSpPr>
          <p:nvPr>
            <p:ph type="dt" sz="half" idx="10"/>
          </p:nvPr>
        </p:nvSpPr>
        <p:spPr>
          <a:xfrm>
            <a:off x="457200" y="6245225"/>
            <a:ext cx="2133600" cy="476250"/>
          </a:xfrm>
          <a:prstGeom prst="rect">
            <a:avLst/>
          </a:prstGeom>
        </p:spPr>
        <p:txBody>
          <a:bodyPr/>
          <a:lstStyle>
            <a:lvl1pPr>
              <a:defRPr/>
            </a:lvl1pPr>
          </a:lstStyle>
          <a:p>
            <a:fld id="{F8FFAAEE-939F-488F-A358-BF8271BD2047}" type="datetime1">
              <a:rPr lang="nb-NO" smtClean="0"/>
              <a:pPr/>
              <a:t>28.11.2017</a:t>
            </a:fld>
            <a:endParaRPr lang="nb-NO"/>
          </a:p>
        </p:txBody>
      </p:sp>
      <p:sp>
        <p:nvSpPr>
          <p:cNvPr id="5" name="Plassholder for bunntekst 4"/>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a:xfrm>
            <a:off x="457200" y="6245225"/>
            <a:ext cx="2133600" cy="476250"/>
          </a:xfrm>
          <a:prstGeom prst="rect">
            <a:avLst/>
          </a:prstGeom>
        </p:spPr>
        <p:txBody>
          <a:bodyPr/>
          <a:lstStyle>
            <a:lvl1pPr>
              <a:defRPr/>
            </a:lvl1pPr>
          </a:lstStyle>
          <a:p>
            <a:fld id="{6F8B1A0B-283C-47D2-B5E4-B525BEC11451}" type="datetime1">
              <a:rPr lang="nb-NO" smtClean="0"/>
              <a:pPr/>
              <a:t>28.11.2017</a:t>
            </a:fld>
            <a:endParaRPr lang="nb-NO"/>
          </a:p>
        </p:txBody>
      </p:sp>
      <p:sp>
        <p:nvSpPr>
          <p:cNvPr id="6" name="Plassholder for bunntekst 5"/>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68313" y="1844675"/>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59313" y="1844675"/>
            <a:ext cx="4038600" cy="4352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a:xfrm>
            <a:off x="457200" y="6245225"/>
            <a:ext cx="2133600" cy="476250"/>
          </a:xfrm>
          <a:prstGeom prst="rect">
            <a:avLst/>
          </a:prstGeom>
        </p:spPr>
        <p:txBody>
          <a:bodyPr/>
          <a:lstStyle>
            <a:lvl1pPr>
              <a:defRPr/>
            </a:lvl1pPr>
          </a:lstStyle>
          <a:p>
            <a:fld id="{F1360D52-52F9-4FC4-A6E5-FFB240119B16}" type="datetime1">
              <a:rPr lang="nb-NO" smtClean="0"/>
              <a:pPr/>
              <a:t>28.11.2017</a:t>
            </a:fld>
            <a:endParaRPr lang="nb-NO"/>
          </a:p>
        </p:txBody>
      </p:sp>
      <p:sp>
        <p:nvSpPr>
          <p:cNvPr id="6" name="Plassholder for bunntekst 5"/>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a:xfrm>
            <a:off x="457200" y="6245225"/>
            <a:ext cx="2133600" cy="476250"/>
          </a:xfrm>
          <a:prstGeom prst="rect">
            <a:avLst/>
          </a:prstGeom>
        </p:spPr>
        <p:txBody>
          <a:bodyPr/>
          <a:lstStyle>
            <a:lvl1pPr>
              <a:defRPr/>
            </a:lvl1pPr>
          </a:lstStyle>
          <a:p>
            <a:fld id="{CB3FEF81-3F2C-4657-B5E8-449C38C1D857}" type="datetime1">
              <a:rPr lang="nb-NO" smtClean="0"/>
              <a:pPr/>
              <a:t>28.11.2017</a:t>
            </a:fld>
            <a:endParaRPr lang="nb-NO"/>
          </a:p>
        </p:txBody>
      </p:sp>
      <p:sp>
        <p:nvSpPr>
          <p:cNvPr id="8" name="Plassholder for bunntekst 7"/>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9" name="Plassholder for lysbildenummer 8"/>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a:xfrm>
            <a:off x="457200" y="6245225"/>
            <a:ext cx="2133600" cy="476250"/>
          </a:xfrm>
          <a:prstGeom prst="rect">
            <a:avLst/>
          </a:prstGeom>
        </p:spPr>
        <p:txBody>
          <a:bodyPr/>
          <a:lstStyle>
            <a:lvl1pPr>
              <a:defRPr/>
            </a:lvl1pPr>
          </a:lstStyle>
          <a:p>
            <a:fld id="{5E0FEDB2-A45C-43F7-9A8E-9E8941E12108}" type="datetime1">
              <a:rPr lang="nb-NO" smtClean="0"/>
              <a:pPr/>
              <a:t>28.11.2017</a:t>
            </a:fld>
            <a:endParaRPr lang="nb-NO"/>
          </a:p>
        </p:txBody>
      </p:sp>
      <p:sp>
        <p:nvSpPr>
          <p:cNvPr id="3" name="Plassholder for bunntekst 2"/>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4" name="Plassholder for lysbildenummer 3"/>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a:xfrm>
            <a:off x="457200" y="6245225"/>
            <a:ext cx="2133600" cy="476250"/>
          </a:xfrm>
          <a:prstGeom prst="rect">
            <a:avLst/>
          </a:prstGeom>
        </p:spPr>
        <p:txBody>
          <a:bodyPr/>
          <a:lstStyle>
            <a:lvl1pPr>
              <a:defRPr/>
            </a:lvl1pPr>
          </a:lstStyle>
          <a:p>
            <a:fld id="{9AAF9473-906B-4E46-8FED-8005B277CD92}" type="datetime1">
              <a:rPr lang="nb-NO" smtClean="0"/>
              <a:pPr/>
              <a:t>28.11.2017</a:t>
            </a:fld>
            <a:endParaRPr lang="nb-NO"/>
          </a:p>
        </p:txBody>
      </p:sp>
      <p:sp>
        <p:nvSpPr>
          <p:cNvPr id="6" name="Plassholder for bunntekst 5"/>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a:xfrm>
            <a:off x="457200" y="6245225"/>
            <a:ext cx="2133600" cy="476250"/>
          </a:xfrm>
          <a:prstGeom prst="rect">
            <a:avLst/>
          </a:prstGeom>
        </p:spPr>
        <p:txBody>
          <a:bodyPr/>
          <a:lstStyle>
            <a:lvl1pPr>
              <a:defRPr/>
            </a:lvl1pPr>
          </a:lstStyle>
          <a:p>
            <a:fld id="{5D9D32E7-3ACC-4357-A8D3-015E373033E5}" type="datetime1">
              <a:rPr lang="nb-NO" smtClean="0"/>
              <a:pPr/>
              <a:t>28.11.2017</a:t>
            </a:fld>
            <a:endParaRPr lang="nb-NO"/>
          </a:p>
        </p:txBody>
      </p:sp>
      <p:sp>
        <p:nvSpPr>
          <p:cNvPr id="6" name="Plassholder for bunntekst 5"/>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457200" y="6245225"/>
            <a:ext cx="2133600" cy="476250"/>
          </a:xfrm>
          <a:prstGeom prst="rect">
            <a:avLst/>
          </a:prstGeom>
        </p:spPr>
        <p:txBody>
          <a:bodyPr/>
          <a:lstStyle>
            <a:lvl1pPr>
              <a:defRPr/>
            </a:lvl1pPr>
          </a:lstStyle>
          <a:p>
            <a:fld id="{AD98838C-60DA-4907-B34C-6B14B2821DF8}" type="datetime1">
              <a:rPr lang="nb-NO" smtClean="0"/>
              <a:pPr/>
              <a:t>28.11.2017</a:t>
            </a:fld>
            <a:endParaRPr lang="nb-NO"/>
          </a:p>
        </p:txBody>
      </p:sp>
      <p:sp>
        <p:nvSpPr>
          <p:cNvPr id="5" name="Plassholder for bunntekst 4"/>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40513" y="912813"/>
            <a:ext cx="2057400" cy="5284787"/>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68313" y="912813"/>
            <a:ext cx="6019800" cy="5284787"/>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lysbildenummer 5"/>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Egendefinert oppset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ysbildenummer 2"/>
          <p:cNvSpPr>
            <a:spLocks noGrp="1"/>
          </p:cNvSpPr>
          <p:nvPr>
            <p:ph type="sldNum" sz="quarter" idx="10"/>
          </p:nvPr>
        </p:nvSpPr>
        <p:spPr/>
        <p:txBody>
          <a:bodyPr/>
          <a:lstStyle/>
          <a:p>
            <a:fld id="{E5B346FE-E679-4FEB-AC86-E472282294E5}" type="slidenum">
              <a:rPr lang="nb-NO" smtClean="0"/>
              <a:pPr/>
              <a:t>‹#›</a:t>
            </a:fld>
            <a:endParaRPr lang="nb-NO"/>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6BB36424-E805-444A-9DC6-3F9BC9CFB714}"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B3552DA9-E80F-4720-BED7-06485B0B493A}"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a:xfrm>
            <a:off x="457200" y="6245225"/>
            <a:ext cx="2133600" cy="476250"/>
          </a:xfrm>
          <a:prstGeom prst="rect">
            <a:avLst/>
          </a:prstGeom>
        </p:spPr>
        <p:txBody>
          <a:bodyPr/>
          <a:lstStyle>
            <a:lvl1pPr>
              <a:defRPr/>
            </a:lvl1pPr>
          </a:lstStyle>
          <a:p>
            <a:fld id="{F5D3E8FB-E835-4E5B-B47D-449E3C3C0017}" type="datetime1">
              <a:rPr lang="nb-NO" smtClean="0"/>
              <a:pPr/>
              <a:t>28.11.2017</a:t>
            </a:fld>
            <a:endParaRPr lang="nb-NO"/>
          </a:p>
        </p:txBody>
      </p:sp>
      <p:sp>
        <p:nvSpPr>
          <p:cNvPr id="6" name="Plassholder for bunntekst 5"/>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7" name="Plassholder for lysbildenummer 6"/>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2A3B8BE4-1B0A-43D3-A35B-F8AB0421BAB5}"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AAE3CECD-7338-4CFB-B4D6-DBC0BD0A74EA}" type="datetime1">
              <a:rPr lang="nb-NO" smtClean="0"/>
              <a:pPr/>
              <a:t>28.11.2017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D817AB17-7E00-45B1-B882-DF6C7E1E3C61}" type="datetime1">
              <a:rPr lang="nb-NO" smtClean="0"/>
              <a:pPr/>
              <a:t>28.11.2017</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0B97AE78-377F-49F2-9075-0CD8E9FC551A}" type="datetime1">
              <a:rPr lang="nb-NO" smtClean="0"/>
              <a:pPr/>
              <a:t>28.11.2017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1410B0BC-C30D-48C1-B033-6F2391437F23}" type="datetime1">
              <a:rPr lang="nb-NO" smtClean="0"/>
              <a:pPr/>
              <a:t>28.11.2017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7EC9215B-3BA9-45D1-9B7C-A4F3364E7AEC}" type="datetime1">
              <a:rPr lang="nb-NO" smtClean="0"/>
              <a:pPr/>
              <a:t>28.11.2017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DE410A8D-90AA-4B2B-B1A2-E2EF443359C6}" type="datetime1">
              <a:rPr lang="nb-NO" smtClean="0"/>
              <a:pPr/>
              <a:t>28.11.2017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B8BCBD71-41F3-45C0-BEAC-9B47C3D30B99}"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3D7C4471-3733-4E24-ADFF-8D31260F619E}"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3E7E661-D389-4335-88E2-884064E71FE3}" type="slidenum">
              <a:rPr lang="nb-NO" smtClean="0"/>
              <a:pPr/>
              <a:t>‹#›</a:t>
            </a:fld>
            <a:endParaRPr lang="nb-NO"/>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a:p>
        </p:txBody>
      </p:sp>
      <p:sp>
        <p:nvSpPr>
          <p:cNvPr id="4" name="Plassholder for dato 3"/>
          <p:cNvSpPr>
            <a:spLocks noGrp="1"/>
          </p:cNvSpPr>
          <p:nvPr>
            <p:ph type="dt" sz="half" idx="10"/>
          </p:nvPr>
        </p:nvSpPr>
        <p:spPr/>
        <p:txBody>
          <a:bodyPr/>
          <a:lstStyle/>
          <a:p>
            <a:fld id="{146046E8-09EB-4CD7-9CA6-858FF62A4924}"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a:xfrm>
            <a:off x="457200" y="6245225"/>
            <a:ext cx="2133600" cy="476250"/>
          </a:xfrm>
          <a:prstGeom prst="rect">
            <a:avLst/>
          </a:prstGeom>
        </p:spPr>
        <p:txBody>
          <a:bodyPr/>
          <a:lstStyle>
            <a:lvl1pPr>
              <a:defRPr/>
            </a:lvl1pPr>
          </a:lstStyle>
          <a:p>
            <a:fld id="{B1952C98-27DB-4A53-A7B1-073C1D537783}" type="datetime1">
              <a:rPr lang="nb-NO" smtClean="0"/>
              <a:pPr/>
              <a:t>28.11.2017</a:t>
            </a:fld>
            <a:endParaRPr lang="nb-NO"/>
          </a:p>
        </p:txBody>
      </p:sp>
      <p:sp>
        <p:nvSpPr>
          <p:cNvPr id="5" name="Plassholder for bunntekst 4"/>
          <p:cNvSpPr>
            <a:spLocks noGrp="1"/>
          </p:cNvSpPr>
          <p:nvPr>
            <p:ph type="ftr" sz="quarter" idx="11"/>
          </p:nvPr>
        </p:nvSpPr>
        <p:spPr>
          <a:xfrm>
            <a:off x="3124200" y="6245225"/>
            <a:ext cx="2895600" cy="476250"/>
          </a:xfrm>
          <a:prstGeom prst="rect">
            <a:avLst/>
          </a:prstGeom>
        </p:spPr>
        <p:txBody>
          <a:bodyPr/>
          <a:lstStyle>
            <a:lvl1pPr>
              <a:defRPr/>
            </a:lvl1pPr>
          </a:lstStyle>
          <a:p>
            <a:endParaRPr lang="nb-NO"/>
          </a:p>
        </p:txBody>
      </p:sp>
      <p:sp>
        <p:nvSpPr>
          <p:cNvPr id="6" name="Plassholder for lysbildenummer 5"/>
          <p:cNvSpPr>
            <a:spLocks noGrp="1"/>
          </p:cNvSpPr>
          <p:nvPr>
            <p:ph type="sldNum" sz="quarter" idx="12"/>
          </p:nvPr>
        </p:nvSpPr>
        <p:spPr/>
        <p:txBody>
          <a:bodyPr/>
          <a:lstStyle>
            <a:lvl1pPr>
              <a:defRPr/>
            </a:lvl1pPr>
          </a:lstStyle>
          <a:p>
            <a:fld id="{E5B346FE-E679-4FEB-AC86-E472282294E5}" type="slidenum">
              <a:rPr lang="nb-NO" smtClean="0"/>
              <a:pPr/>
              <a:t>‹#›</a:t>
            </a:fld>
            <a:endParaRPr lang="nb-NO"/>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64B27326-E6A6-417B-9BA4-C70493D0059B}"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655A73A6-E1C4-41A1-B26D-90465CC81C77}"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015A88D6-785B-415E-9A2F-8DED0628879B}" type="datetime1">
              <a:rPr lang="nb-NO" smtClean="0"/>
              <a:pPr/>
              <a:t>28.11.2017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3634A32F-A6FD-4181-AD58-87215A9561B7}" type="datetime1">
              <a:rPr lang="nb-NO" smtClean="0"/>
              <a:pPr/>
              <a:t>28.11.2017</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67AC5969-9ADC-4E30-88DA-2977CC2613ED}" type="datetime1">
              <a:rPr lang="nb-NO" smtClean="0"/>
              <a:pPr/>
              <a:t>28.11.2017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B5F4507-B008-4C67-B75C-915B7A559C67}" type="datetime1">
              <a:rPr lang="nb-NO" smtClean="0"/>
              <a:pPr/>
              <a:t>28.11.2017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00334132-8FE7-4E1B-85E2-9A73C1922B0D}" type="datetime1">
              <a:rPr lang="nb-NO" smtClean="0"/>
              <a:pPr/>
              <a:t>28.11.2017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smtClean="0"/>
              <a:t>Klikk ikonet for å legge til et bilde</a:t>
            </a:r>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A8998C92-8DA9-4AD1-B333-397673001C07}" type="datetime1">
              <a:rPr lang="nb-NO" smtClean="0"/>
              <a:pPr/>
              <a:t>28.11.2017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E48A6325-DAB2-4FCD-B844-16C509F1C76B}"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82DDC1DF-8FF1-4C8E-8FB5-28AE04DFBBAA}" type="datetime1">
              <a:rPr lang="nb-NO" smtClean="0"/>
              <a:pPr/>
              <a:t>28.11.2017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3F280A4-095E-464B-B84B-F79C8EA106A2}" type="slidenum">
              <a:rPr lang="nb-NO" smtClean="0"/>
              <a:pPr/>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image" Target="../media/image2.jpe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theme" Target="../theme/theme10.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w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wmf"/><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68313" y="912813"/>
            <a:ext cx="8229600" cy="638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b-NO" dirty="0" smtClean="0"/>
              <a:t>Klikk for å redigere tittelstil</a:t>
            </a:r>
          </a:p>
        </p:txBody>
      </p:sp>
      <p:sp>
        <p:nvSpPr>
          <p:cNvPr id="51203" name="Rectangle 3"/>
          <p:cNvSpPr>
            <a:spLocks noGrp="1" noChangeArrowheads="1"/>
          </p:cNvSpPr>
          <p:nvPr>
            <p:ph type="body" idx="1"/>
          </p:nvPr>
        </p:nvSpPr>
        <p:spPr bwMode="auto">
          <a:xfrm>
            <a:off x="468313" y="1844675"/>
            <a:ext cx="8229600" cy="4352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p>
        </p:txBody>
      </p:sp>
      <p:sp>
        <p:nvSpPr>
          <p:cNvPr id="512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5B346FE-E679-4FEB-AC86-E472282294E5}" type="slidenum">
              <a:rPr lang="nb-NO" smtClean="0"/>
              <a:pPr/>
              <a:t>‹#›</a:t>
            </a:fld>
            <a:endParaRPr lang="nb-NO"/>
          </a:p>
        </p:txBody>
      </p:sp>
      <p:pic>
        <p:nvPicPr>
          <p:cNvPr id="51211" name="Picture 11" descr="NKI Forlaget sort"/>
          <p:cNvPicPr>
            <a:picLocks noChangeAspect="1" noChangeArrowheads="1"/>
          </p:cNvPicPr>
          <p:nvPr/>
        </p:nvPicPr>
        <p:blipFill>
          <a:blip r:embed="rId13" cstate="print"/>
          <a:srcRect/>
          <a:stretch>
            <a:fillRect/>
          </a:stretch>
        </p:blipFill>
        <p:spPr bwMode="auto">
          <a:xfrm>
            <a:off x="7380312" y="6309321"/>
            <a:ext cx="792087" cy="360040"/>
          </a:xfrm>
          <a:prstGeom prst="rect">
            <a:avLst/>
          </a:prstGeom>
          <a:noFill/>
        </p:spPr>
      </p:pic>
      <p:sp>
        <p:nvSpPr>
          <p:cNvPr id="12" name="Rektangel 11"/>
          <p:cNvSpPr/>
          <p:nvPr/>
        </p:nvSpPr>
        <p:spPr>
          <a:xfrm>
            <a:off x="0" y="0"/>
            <a:ext cx="9144000" cy="54868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Yrkessjåfør. Etterutdanning					Modul 6</a:t>
            </a:r>
            <a:endParaRPr lang="nb-NO"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1" fontAlgn="base" hangingPunct="1">
        <a:spcBef>
          <a:spcPct val="0"/>
        </a:spcBef>
        <a:spcAft>
          <a:spcPct val="0"/>
        </a:spcAft>
        <a:defRPr sz="4000" b="1">
          <a:solidFill>
            <a:srgbClr val="CC3300"/>
          </a:solidFill>
          <a:latin typeface="+mj-lt"/>
          <a:ea typeface="+mj-ea"/>
          <a:cs typeface="+mj-cs"/>
        </a:defRPr>
      </a:lvl1pPr>
      <a:lvl2pPr algn="l" rtl="0" eaLnBrk="1" fontAlgn="base" hangingPunct="1">
        <a:spcBef>
          <a:spcPct val="0"/>
        </a:spcBef>
        <a:spcAft>
          <a:spcPct val="0"/>
        </a:spcAft>
        <a:defRPr sz="4000" b="1">
          <a:solidFill>
            <a:srgbClr val="CC3300"/>
          </a:solidFill>
          <a:latin typeface="Arial" charset="0"/>
        </a:defRPr>
      </a:lvl2pPr>
      <a:lvl3pPr algn="l" rtl="0" eaLnBrk="1" fontAlgn="base" hangingPunct="1">
        <a:spcBef>
          <a:spcPct val="0"/>
        </a:spcBef>
        <a:spcAft>
          <a:spcPct val="0"/>
        </a:spcAft>
        <a:defRPr sz="4000" b="1">
          <a:solidFill>
            <a:srgbClr val="CC3300"/>
          </a:solidFill>
          <a:latin typeface="Arial" charset="0"/>
        </a:defRPr>
      </a:lvl3pPr>
      <a:lvl4pPr algn="l" rtl="0" eaLnBrk="1" fontAlgn="base" hangingPunct="1">
        <a:spcBef>
          <a:spcPct val="0"/>
        </a:spcBef>
        <a:spcAft>
          <a:spcPct val="0"/>
        </a:spcAft>
        <a:defRPr sz="4000" b="1">
          <a:solidFill>
            <a:srgbClr val="CC3300"/>
          </a:solidFill>
          <a:latin typeface="Arial" charset="0"/>
        </a:defRPr>
      </a:lvl4pPr>
      <a:lvl5pPr algn="l" rtl="0" eaLnBrk="1" fontAlgn="base" hangingPunct="1">
        <a:spcBef>
          <a:spcPct val="0"/>
        </a:spcBef>
        <a:spcAft>
          <a:spcPct val="0"/>
        </a:spcAft>
        <a:defRPr sz="4000" b="1">
          <a:solidFill>
            <a:srgbClr val="CC3300"/>
          </a:solidFill>
          <a:latin typeface="Arial" charset="0"/>
        </a:defRPr>
      </a:lvl5pPr>
      <a:lvl6pPr marL="457200" algn="l" rtl="0" eaLnBrk="1" fontAlgn="base" hangingPunct="1">
        <a:spcBef>
          <a:spcPct val="0"/>
        </a:spcBef>
        <a:spcAft>
          <a:spcPct val="0"/>
        </a:spcAft>
        <a:defRPr sz="4000" b="1">
          <a:solidFill>
            <a:srgbClr val="CC3300"/>
          </a:solidFill>
          <a:latin typeface="Arial" charset="0"/>
        </a:defRPr>
      </a:lvl6pPr>
      <a:lvl7pPr marL="914400" algn="l" rtl="0" eaLnBrk="1" fontAlgn="base" hangingPunct="1">
        <a:spcBef>
          <a:spcPct val="0"/>
        </a:spcBef>
        <a:spcAft>
          <a:spcPct val="0"/>
        </a:spcAft>
        <a:defRPr sz="4000" b="1">
          <a:solidFill>
            <a:srgbClr val="CC3300"/>
          </a:solidFill>
          <a:latin typeface="Arial" charset="0"/>
        </a:defRPr>
      </a:lvl7pPr>
      <a:lvl8pPr marL="1371600" algn="l" rtl="0" eaLnBrk="1" fontAlgn="base" hangingPunct="1">
        <a:spcBef>
          <a:spcPct val="0"/>
        </a:spcBef>
        <a:spcAft>
          <a:spcPct val="0"/>
        </a:spcAft>
        <a:defRPr sz="4000" b="1">
          <a:solidFill>
            <a:srgbClr val="CC3300"/>
          </a:solidFill>
          <a:latin typeface="Arial" charset="0"/>
        </a:defRPr>
      </a:lvl8pPr>
      <a:lvl9pPr marL="1828800" algn="l" rtl="0" eaLnBrk="1" fontAlgn="base" hangingPunct="1">
        <a:spcBef>
          <a:spcPct val="0"/>
        </a:spcBef>
        <a:spcAft>
          <a:spcPct val="0"/>
        </a:spcAft>
        <a:defRPr sz="4000" b="1">
          <a:solidFill>
            <a:srgbClr val="CC3300"/>
          </a:solidFill>
          <a:latin typeface="Arial" charset="0"/>
        </a:defRPr>
      </a:lvl9pPr>
    </p:titleStyle>
    <p:bodyStyle>
      <a:lvl1pPr marL="342900" indent="-342900" algn="l" rtl="0" eaLnBrk="1" fontAlgn="base" hangingPunct="1">
        <a:spcBef>
          <a:spcPct val="20000"/>
        </a:spcBef>
        <a:spcAft>
          <a:spcPct val="0"/>
        </a:spcAft>
        <a:buClr>
          <a:srgbClr val="FFC000"/>
        </a:buClr>
        <a:buFont typeface="Wingdings" pitchFamily="2" charset="2"/>
        <a:buChar char="§"/>
        <a:defRPr sz="2400" b="1">
          <a:solidFill>
            <a:schemeClr val="tx1"/>
          </a:solidFill>
          <a:latin typeface="Arial Narrow" pitchFamily="34" charset="0"/>
          <a:ea typeface="+mn-ea"/>
          <a:cs typeface="+mn-cs"/>
        </a:defRPr>
      </a:lvl1pPr>
      <a:lvl2pPr marL="742950" indent="-285750" algn="l" rtl="0" eaLnBrk="1" fontAlgn="base" hangingPunct="1">
        <a:spcBef>
          <a:spcPct val="20000"/>
        </a:spcBef>
        <a:spcAft>
          <a:spcPct val="0"/>
        </a:spcAft>
        <a:buClr>
          <a:srgbClr val="FFC000"/>
        </a:buClr>
        <a:buChar char="•"/>
        <a:defRPr sz="2000" b="1">
          <a:solidFill>
            <a:schemeClr val="tx1"/>
          </a:solidFill>
          <a:latin typeface="Arial Narrow" pitchFamily="34" charset="0"/>
        </a:defRPr>
      </a:lvl2pPr>
      <a:lvl3pPr marL="1143000" indent="-228600" algn="l" rtl="0" eaLnBrk="1" fontAlgn="base" hangingPunct="1">
        <a:spcBef>
          <a:spcPct val="20000"/>
        </a:spcBef>
        <a:spcAft>
          <a:spcPct val="0"/>
        </a:spcAft>
        <a:buClr>
          <a:srgbClr val="FFC000"/>
        </a:buClr>
        <a:buFont typeface="Arial" charset="0"/>
        <a:buChar char="»"/>
        <a:defRPr b="1">
          <a:solidFill>
            <a:schemeClr val="tx1"/>
          </a:solidFill>
          <a:latin typeface="Arial Narrow" pitchFamily="34" charset="0"/>
        </a:defRPr>
      </a:lvl3pPr>
      <a:lvl4pPr marL="1600200" indent="-228600" algn="l" rtl="0" eaLnBrk="1" fontAlgn="base" hangingPunct="1">
        <a:spcBef>
          <a:spcPct val="20000"/>
        </a:spcBef>
        <a:spcAft>
          <a:spcPct val="0"/>
        </a:spcAft>
        <a:buClr>
          <a:srgbClr val="FFC000"/>
        </a:buClr>
        <a:buFont typeface="Arial" charset="0"/>
        <a:buChar char="»"/>
        <a:defRPr sz="1600" b="1">
          <a:solidFill>
            <a:schemeClr val="tx1"/>
          </a:solidFill>
          <a:latin typeface="Arial Narrow" pitchFamily="34" charset="0"/>
        </a:defRPr>
      </a:lvl4pPr>
      <a:lvl5pPr marL="2057400" indent="-228600" algn="l" rtl="0" eaLnBrk="1" fontAlgn="base" hangingPunct="1">
        <a:spcBef>
          <a:spcPct val="20000"/>
        </a:spcBef>
        <a:spcAft>
          <a:spcPct val="0"/>
        </a:spcAft>
        <a:buClr>
          <a:srgbClr val="FFC000"/>
        </a:buClr>
        <a:buChar char="»"/>
        <a:defRPr sz="1400" b="1">
          <a:solidFill>
            <a:schemeClr val="tx1"/>
          </a:solidFill>
          <a:latin typeface="Arial Narrow" pitchFamily="34" charset="0"/>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0" name="Rectangle 136"/>
          <p:cNvSpPr>
            <a:spLocks noGrp="1" noChangeArrowheads="1"/>
          </p:cNvSpPr>
          <p:nvPr>
            <p:ph type="title"/>
          </p:nvPr>
        </p:nvSpPr>
        <p:spPr bwMode="auto">
          <a:xfrm>
            <a:off x="457200" y="1143001"/>
            <a:ext cx="8229600" cy="77311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nb-NO" dirty="0" smtClean="0"/>
              <a:t>Klikk for å redigere tittelstil</a:t>
            </a:r>
            <a:endParaRPr lang="en-US" dirty="0" smtClean="0"/>
          </a:p>
        </p:txBody>
      </p:sp>
      <p:sp>
        <p:nvSpPr>
          <p:cNvPr id="1027" name="Rectangle 137"/>
          <p:cNvSpPr>
            <a:spLocks noGrp="1" noChangeArrowheads="1"/>
          </p:cNvSpPr>
          <p:nvPr>
            <p:ph type="body" idx="1"/>
          </p:nvPr>
        </p:nvSpPr>
        <p:spPr bwMode="auto">
          <a:xfrm>
            <a:off x="457200" y="2060575"/>
            <a:ext cx="8229600"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nb-NO" smtClean="0"/>
              <a:t> Click to edit Master text styles</a:t>
            </a:r>
          </a:p>
          <a:p>
            <a:pPr lvl="1"/>
            <a:r>
              <a:rPr lang="en-US" altLang="nb-NO" smtClean="0"/>
              <a:t>Second level</a:t>
            </a:r>
          </a:p>
          <a:p>
            <a:pPr lvl="2"/>
            <a:r>
              <a:rPr lang="en-US" altLang="nb-NO" smtClean="0"/>
              <a:t>Third level</a:t>
            </a:r>
          </a:p>
        </p:txBody>
      </p:sp>
      <p:pic>
        <p:nvPicPr>
          <p:cNvPr id="2" name="Picture 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6391509"/>
            <a:ext cx="9144000" cy="466491"/>
          </a:xfrm>
          <a:prstGeom prst="rect">
            <a:avLst/>
          </a:prstGeom>
        </p:spPr>
      </p:pic>
    </p:spTree>
    <p:extLst>
      <p:ext uri="{BB962C8B-B14F-4D97-AF65-F5344CB8AC3E}">
        <p14:creationId xmlns:p14="http://schemas.microsoft.com/office/powerpoint/2010/main" val="2563268091"/>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Lst>
  <p:timing>
    <p:tnLst>
      <p:par>
        <p:cTn id="1" dur="indefinite" restart="never" nodeType="tmRoot"/>
      </p:par>
    </p:tnLst>
  </p:timing>
  <p:hf hdr="0" ftr="0" dt="0"/>
  <p:txStyles>
    <p:titleStyle>
      <a:lvl1pPr algn="l" rtl="0" eaLnBrk="1" fontAlgn="base" hangingPunct="1">
        <a:spcBef>
          <a:spcPct val="0"/>
        </a:spcBef>
        <a:spcAft>
          <a:spcPct val="0"/>
        </a:spcAft>
        <a:defRPr sz="3600" cap="all">
          <a:solidFill>
            <a:srgbClr val="243388"/>
          </a:solidFill>
          <a:latin typeface="Lato Light" panose="020F0302020204030203" pitchFamily="34" charset="0"/>
          <a:ea typeface="+mj-ea"/>
          <a:cs typeface="+mj-cs"/>
        </a:defRPr>
      </a:lvl1pPr>
      <a:lvl2pPr algn="l" rtl="0" eaLnBrk="1" fontAlgn="base" hangingPunct="1">
        <a:spcBef>
          <a:spcPct val="0"/>
        </a:spcBef>
        <a:spcAft>
          <a:spcPct val="0"/>
        </a:spcAft>
        <a:defRPr sz="3600">
          <a:solidFill>
            <a:srgbClr val="243388"/>
          </a:solidFill>
          <a:latin typeface="Lato Light" panose="020F0302020204030203"/>
        </a:defRPr>
      </a:lvl2pPr>
      <a:lvl3pPr algn="l" rtl="0" eaLnBrk="1" fontAlgn="base" hangingPunct="1">
        <a:spcBef>
          <a:spcPct val="0"/>
        </a:spcBef>
        <a:spcAft>
          <a:spcPct val="0"/>
        </a:spcAft>
        <a:defRPr sz="3600">
          <a:solidFill>
            <a:srgbClr val="243388"/>
          </a:solidFill>
          <a:latin typeface="Lato Light" panose="020F0302020204030203"/>
        </a:defRPr>
      </a:lvl3pPr>
      <a:lvl4pPr algn="l" rtl="0" eaLnBrk="1" fontAlgn="base" hangingPunct="1">
        <a:spcBef>
          <a:spcPct val="0"/>
        </a:spcBef>
        <a:spcAft>
          <a:spcPct val="0"/>
        </a:spcAft>
        <a:defRPr sz="3600">
          <a:solidFill>
            <a:srgbClr val="243388"/>
          </a:solidFill>
          <a:latin typeface="Lato Light" panose="020F0302020204030203"/>
        </a:defRPr>
      </a:lvl4pPr>
      <a:lvl5pPr algn="l" rtl="0" eaLnBrk="1" fontAlgn="base" hangingPunct="1">
        <a:spcBef>
          <a:spcPct val="0"/>
        </a:spcBef>
        <a:spcAft>
          <a:spcPct val="0"/>
        </a:spcAft>
        <a:defRPr sz="3600">
          <a:solidFill>
            <a:srgbClr val="243388"/>
          </a:solidFill>
          <a:latin typeface="Lato Light" panose="020F0302020204030203"/>
        </a:defRPr>
      </a:lvl5pPr>
      <a:lvl6pPr marL="342900" algn="l" rtl="0" eaLnBrk="1" fontAlgn="base" hangingPunct="1">
        <a:spcBef>
          <a:spcPct val="0"/>
        </a:spcBef>
        <a:spcAft>
          <a:spcPct val="0"/>
        </a:spcAft>
        <a:defRPr sz="2700" b="1">
          <a:solidFill>
            <a:srgbClr val="074B9C"/>
          </a:solidFill>
          <a:latin typeface="Verdana" pitchFamily="34" charset="0"/>
        </a:defRPr>
      </a:lvl6pPr>
      <a:lvl7pPr marL="685800" algn="l" rtl="0" eaLnBrk="1" fontAlgn="base" hangingPunct="1">
        <a:spcBef>
          <a:spcPct val="0"/>
        </a:spcBef>
        <a:spcAft>
          <a:spcPct val="0"/>
        </a:spcAft>
        <a:defRPr sz="2700" b="1">
          <a:solidFill>
            <a:srgbClr val="074B9C"/>
          </a:solidFill>
          <a:latin typeface="Verdana" pitchFamily="34" charset="0"/>
        </a:defRPr>
      </a:lvl7pPr>
      <a:lvl8pPr marL="1028700" algn="l" rtl="0" eaLnBrk="1" fontAlgn="base" hangingPunct="1">
        <a:spcBef>
          <a:spcPct val="0"/>
        </a:spcBef>
        <a:spcAft>
          <a:spcPct val="0"/>
        </a:spcAft>
        <a:defRPr sz="2700" b="1">
          <a:solidFill>
            <a:srgbClr val="074B9C"/>
          </a:solidFill>
          <a:latin typeface="Verdana" pitchFamily="34" charset="0"/>
        </a:defRPr>
      </a:lvl8pPr>
      <a:lvl9pPr marL="1371600" algn="l" rtl="0" eaLnBrk="1" fontAlgn="base" hangingPunct="1">
        <a:spcBef>
          <a:spcPct val="0"/>
        </a:spcBef>
        <a:spcAft>
          <a:spcPct val="0"/>
        </a:spcAft>
        <a:defRPr sz="2700" b="1">
          <a:solidFill>
            <a:srgbClr val="074B9C"/>
          </a:solidFill>
          <a:latin typeface="Verdana" pitchFamily="34" charset="0"/>
        </a:defRPr>
      </a:lvl9pPr>
    </p:titleStyle>
    <p:bodyStyle>
      <a:lvl1pPr algn="l" rtl="0" eaLnBrk="1" fontAlgn="base" hangingPunct="1">
        <a:spcBef>
          <a:spcPct val="20000"/>
        </a:spcBef>
        <a:spcAft>
          <a:spcPct val="0"/>
        </a:spcAft>
        <a:buClr>
          <a:srgbClr val="074B9C"/>
        </a:buClr>
        <a:buChar char="•"/>
        <a:defRPr sz="1800">
          <a:solidFill>
            <a:schemeClr val="bg2"/>
          </a:solidFill>
          <a:latin typeface="Lato Light" panose="020F0302020204030203" pitchFamily="34" charset="0"/>
          <a:ea typeface="+mn-ea"/>
          <a:cs typeface="+mn-cs"/>
        </a:defRPr>
      </a:lvl1pPr>
      <a:lvl2pPr marL="271463" algn="l" rtl="0" eaLnBrk="1" fontAlgn="base" hangingPunct="1">
        <a:spcBef>
          <a:spcPct val="20000"/>
        </a:spcBef>
        <a:spcAft>
          <a:spcPct val="0"/>
        </a:spcAft>
        <a:buClr>
          <a:srgbClr val="074B9C"/>
        </a:buClr>
        <a:defRPr b="1">
          <a:solidFill>
            <a:schemeClr val="bg2"/>
          </a:solidFill>
          <a:latin typeface="Lato" panose="020F0502020204030203" pitchFamily="34" charset="0"/>
        </a:defRPr>
      </a:lvl2pPr>
      <a:lvl3pPr marL="541735" algn="l" rtl="0" eaLnBrk="1" fontAlgn="base" hangingPunct="1">
        <a:spcBef>
          <a:spcPct val="20000"/>
        </a:spcBef>
        <a:spcAft>
          <a:spcPct val="0"/>
        </a:spcAft>
        <a:buClr>
          <a:srgbClr val="074B9C"/>
        </a:buClr>
        <a:defRPr sz="1050">
          <a:solidFill>
            <a:schemeClr val="bg2"/>
          </a:solidFill>
          <a:latin typeface="Lato" panose="020F0502020204030203" pitchFamily="34" charset="0"/>
        </a:defRPr>
      </a:lvl3pPr>
      <a:lvl4pPr marL="1232297" indent="-171450" algn="l" rtl="0" eaLnBrk="1" fontAlgn="base" hangingPunct="1">
        <a:spcBef>
          <a:spcPct val="20000"/>
        </a:spcBef>
        <a:spcAft>
          <a:spcPct val="0"/>
        </a:spcAft>
        <a:buChar char="–"/>
        <a:defRPr sz="1500">
          <a:solidFill>
            <a:schemeClr val="tx1"/>
          </a:solidFill>
          <a:latin typeface="+mn-lt"/>
        </a:defRPr>
      </a:lvl4pPr>
      <a:lvl5pPr marL="1543050" indent="-171450" algn="l" rtl="0" eaLnBrk="1" fontAlgn="base" hangingPunct="1">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B82B48-E29C-454C-B7A0-91BE70C25B27}" type="datetime1">
              <a:rPr lang="nb-NO" smtClean="0"/>
              <a:pPr/>
              <a:t>28.11.2017</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7E661-D389-4335-88E2-884064E71FE3}" type="slidenum">
              <a:rPr lang="nb-NO" smtClean="0"/>
              <a:pPr/>
              <a:t>‹#›</a:t>
            </a:fld>
            <a:endParaRPr lang="nb-NO"/>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63869-6D70-4A65-9F86-F3DF2F11619B}" type="datetime1">
              <a:rPr lang="nb-NO" smtClean="0"/>
              <a:pPr/>
              <a:t>28.11.2017</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280A4-095E-464B-B84B-F79C8EA106A2}" type="slidenum">
              <a:rPr lang="nb-NO" smtClean="0"/>
              <a:pPr/>
              <a:t>‹#›</a:t>
            </a:fld>
            <a:endParaRPr lang="nb-NO"/>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68313" y="912813"/>
            <a:ext cx="8229600" cy="638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b-NO" dirty="0" smtClean="0"/>
              <a:t>Klikk for å redigere tittelstil</a:t>
            </a:r>
          </a:p>
        </p:txBody>
      </p:sp>
      <p:sp>
        <p:nvSpPr>
          <p:cNvPr id="51203" name="Rectangle 3"/>
          <p:cNvSpPr>
            <a:spLocks noGrp="1" noChangeArrowheads="1"/>
          </p:cNvSpPr>
          <p:nvPr>
            <p:ph type="body" idx="1"/>
          </p:nvPr>
        </p:nvSpPr>
        <p:spPr bwMode="auto">
          <a:xfrm>
            <a:off x="468313" y="1844675"/>
            <a:ext cx="8229600" cy="4352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p>
        </p:txBody>
      </p:sp>
      <p:sp>
        <p:nvSpPr>
          <p:cNvPr id="512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5B346FE-E679-4FEB-AC86-E472282294E5}" type="slidenum">
              <a:rPr lang="nb-NO" smtClean="0"/>
              <a:pPr/>
              <a:t>‹#›</a:t>
            </a:fld>
            <a:endParaRPr lang="nb-NO"/>
          </a:p>
        </p:txBody>
      </p:sp>
      <p:pic>
        <p:nvPicPr>
          <p:cNvPr id="51211" name="Picture 11" descr="NKI Forlaget sort"/>
          <p:cNvPicPr>
            <a:picLocks noChangeAspect="1" noChangeArrowheads="1"/>
          </p:cNvPicPr>
          <p:nvPr/>
        </p:nvPicPr>
        <p:blipFill>
          <a:blip r:embed="rId13" cstate="print"/>
          <a:srcRect/>
          <a:stretch>
            <a:fillRect/>
          </a:stretch>
        </p:blipFill>
        <p:spPr bwMode="auto">
          <a:xfrm>
            <a:off x="7380312" y="6309321"/>
            <a:ext cx="792087" cy="360040"/>
          </a:xfrm>
          <a:prstGeom prst="rect">
            <a:avLst/>
          </a:prstGeom>
          <a:noFill/>
        </p:spPr>
      </p:pic>
      <p:sp>
        <p:nvSpPr>
          <p:cNvPr id="12" name="Rektangel 11"/>
          <p:cNvSpPr/>
          <p:nvPr/>
        </p:nvSpPr>
        <p:spPr>
          <a:xfrm>
            <a:off x="0" y="0"/>
            <a:ext cx="9144000" cy="54868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Yrkessjåfør. Etterutdanning					Modul 2</a:t>
            </a:r>
            <a:endParaRPr lang="nb-NO"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1" fontAlgn="base" hangingPunct="1">
        <a:spcBef>
          <a:spcPct val="0"/>
        </a:spcBef>
        <a:spcAft>
          <a:spcPct val="0"/>
        </a:spcAft>
        <a:defRPr sz="4000" b="1">
          <a:solidFill>
            <a:srgbClr val="CC3300"/>
          </a:solidFill>
          <a:latin typeface="Arial Narrow" pitchFamily="34" charset="0"/>
          <a:ea typeface="+mj-ea"/>
          <a:cs typeface="+mj-cs"/>
        </a:defRPr>
      </a:lvl1pPr>
      <a:lvl2pPr algn="l" rtl="0" eaLnBrk="1" fontAlgn="base" hangingPunct="1">
        <a:spcBef>
          <a:spcPct val="0"/>
        </a:spcBef>
        <a:spcAft>
          <a:spcPct val="0"/>
        </a:spcAft>
        <a:defRPr sz="4000" b="1">
          <a:solidFill>
            <a:srgbClr val="CC3300"/>
          </a:solidFill>
          <a:latin typeface="Arial" charset="0"/>
        </a:defRPr>
      </a:lvl2pPr>
      <a:lvl3pPr algn="l" rtl="0" eaLnBrk="1" fontAlgn="base" hangingPunct="1">
        <a:spcBef>
          <a:spcPct val="0"/>
        </a:spcBef>
        <a:spcAft>
          <a:spcPct val="0"/>
        </a:spcAft>
        <a:defRPr sz="4000" b="1">
          <a:solidFill>
            <a:srgbClr val="CC3300"/>
          </a:solidFill>
          <a:latin typeface="Arial" charset="0"/>
        </a:defRPr>
      </a:lvl3pPr>
      <a:lvl4pPr algn="l" rtl="0" eaLnBrk="1" fontAlgn="base" hangingPunct="1">
        <a:spcBef>
          <a:spcPct val="0"/>
        </a:spcBef>
        <a:spcAft>
          <a:spcPct val="0"/>
        </a:spcAft>
        <a:defRPr sz="4000" b="1">
          <a:solidFill>
            <a:srgbClr val="CC3300"/>
          </a:solidFill>
          <a:latin typeface="Arial" charset="0"/>
        </a:defRPr>
      </a:lvl4pPr>
      <a:lvl5pPr algn="l" rtl="0" eaLnBrk="1" fontAlgn="base" hangingPunct="1">
        <a:spcBef>
          <a:spcPct val="0"/>
        </a:spcBef>
        <a:spcAft>
          <a:spcPct val="0"/>
        </a:spcAft>
        <a:defRPr sz="4000" b="1">
          <a:solidFill>
            <a:srgbClr val="CC3300"/>
          </a:solidFill>
          <a:latin typeface="Arial" charset="0"/>
        </a:defRPr>
      </a:lvl5pPr>
      <a:lvl6pPr marL="457200" algn="l" rtl="0" eaLnBrk="1" fontAlgn="base" hangingPunct="1">
        <a:spcBef>
          <a:spcPct val="0"/>
        </a:spcBef>
        <a:spcAft>
          <a:spcPct val="0"/>
        </a:spcAft>
        <a:defRPr sz="4000" b="1">
          <a:solidFill>
            <a:srgbClr val="CC3300"/>
          </a:solidFill>
          <a:latin typeface="Arial" charset="0"/>
        </a:defRPr>
      </a:lvl6pPr>
      <a:lvl7pPr marL="914400" algn="l" rtl="0" eaLnBrk="1" fontAlgn="base" hangingPunct="1">
        <a:spcBef>
          <a:spcPct val="0"/>
        </a:spcBef>
        <a:spcAft>
          <a:spcPct val="0"/>
        </a:spcAft>
        <a:defRPr sz="4000" b="1">
          <a:solidFill>
            <a:srgbClr val="CC3300"/>
          </a:solidFill>
          <a:latin typeface="Arial" charset="0"/>
        </a:defRPr>
      </a:lvl7pPr>
      <a:lvl8pPr marL="1371600" algn="l" rtl="0" eaLnBrk="1" fontAlgn="base" hangingPunct="1">
        <a:spcBef>
          <a:spcPct val="0"/>
        </a:spcBef>
        <a:spcAft>
          <a:spcPct val="0"/>
        </a:spcAft>
        <a:defRPr sz="4000" b="1">
          <a:solidFill>
            <a:srgbClr val="CC3300"/>
          </a:solidFill>
          <a:latin typeface="Arial" charset="0"/>
        </a:defRPr>
      </a:lvl8pPr>
      <a:lvl9pPr marL="1828800" algn="l" rtl="0" eaLnBrk="1" fontAlgn="base" hangingPunct="1">
        <a:spcBef>
          <a:spcPct val="0"/>
        </a:spcBef>
        <a:spcAft>
          <a:spcPct val="0"/>
        </a:spcAft>
        <a:defRPr sz="4000" b="1">
          <a:solidFill>
            <a:srgbClr val="CC3300"/>
          </a:solidFill>
          <a:latin typeface="Arial" charset="0"/>
        </a:defRPr>
      </a:lvl9pPr>
    </p:titleStyle>
    <p:bodyStyle>
      <a:lvl1pPr marL="342900" indent="-342900" algn="l" rtl="0" eaLnBrk="1" fontAlgn="base" hangingPunct="1">
        <a:spcBef>
          <a:spcPct val="20000"/>
        </a:spcBef>
        <a:spcAft>
          <a:spcPct val="0"/>
        </a:spcAft>
        <a:buClr>
          <a:srgbClr val="FFC000"/>
        </a:buClr>
        <a:buFont typeface="Wingdings" pitchFamily="2" charset="2"/>
        <a:buChar char="§"/>
        <a:defRPr sz="2400" b="1">
          <a:solidFill>
            <a:schemeClr val="tx1"/>
          </a:solidFill>
          <a:latin typeface="Arial Narrow" pitchFamily="34" charset="0"/>
          <a:ea typeface="+mn-ea"/>
          <a:cs typeface="+mn-cs"/>
        </a:defRPr>
      </a:lvl1pPr>
      <a:lvl2pPr marL="742950" indent="-285750" algn="l" rtl="0" eaLnBrk="1" fontAlgn="base" hangingPunct="1">
        <a:spcBef>
          <a:spcPct val="20000"/>
        </a:spcBef>
        <a:spcAft>
          <a:spcPct val="0"/>
        </a:spcAft>
        <a:buClr>
          <a:srgbClr val="FFC000"/>
        </a:buClr>
        <a:buChar char="•"/>
        <a:defRPr sz="2000" b="1">
          <a:solidFill>
            <a:schemeClr val="tx1"/>
          </a:solidFill>
          <a:latin typeface="Arial Narrow" pitchFamily="34" charset="0"/>
        </a:defRPr>
      </a:lvl2pPr>
      <a:lvl3pPr marL="1143000" indent="-228600" algn="l" rtl="0" eaLnBrk="1" fontAlgn="base" hangingPunct="1">
        <a:spcBef>
          <a:spcPct val="20000"/>
        </a:spcBef>
        <a:spcAft>
          <a:spcPct val="0"/>
        </a:spcAft>
        <a:buClr>
          <a:srgbClr val="FFC000"/>
        </a:buClr>
        <a:buFont typeface="Arial" charset="0"/>
        <a:buChar char="»"/>
        <a:defRPr b="1">
          <a:solidFill>
            <a:schemeClr val="tx1"/>
          </a:solidFill>
          <a:latin typeface="Arial Narrow" pitchFamily="34" charset="0"/>
        </a:defRPr>
      </a:lvl3pPr>
      <a:lvl4pPr marL="1600200" indent="-228600" algn="l" rtl="0" eaLnBrk="1" fontAlgn="base" hangingPunct="1">
        <a:spcBef>
          <a:spcPct val="20000"/>
        </a:spcBef>
        <a:spcAft>
          <a:spcPct val="0"/>
        </a:spcAft>
        <a:buClr>
          <a:srgbClr val="FFC000"/>
        </a:buClr>
        <a:buFont typeface="Arial" charset="0"/>
        <a:buChar char="»"/>
        <a:defRPr sz="1600" b="1">
          <a:solidFill>
            <a:schemeClr val="tx1"/>
          </a:solidFill>
          <a:latin typeface="Arial Narrow" pitchFamily="34" charset="0"/>
        </a:defRPr>
      </a:lvl4pPr>
      <a:lvl5pPr marL="2057400" indent="-228600" algn="l" rtl="0" eaLnBrk="1" fontAlgn="base" hangingPunct="1">
        <a:spcBef>
          <a:spcPct val="20000"/>
        </a:spcBef>
        <a:spcAft>
          <a:spcPct val="0"/>
        </a:spcAft>
        <a:buClr>
          <a:srgbClr val="FFC000"/>
        </a:buClr>
        <a:buChar char="»"/>
        <a:defRPr sz="1400" b="1">
          <a:solidFill>
            <a:schemeClr val="tx1"/>
          </a:solidFill>
          <a:latin typeface="Arial Narrow" pitchFamily="34" charset="0"/>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DB4A24-0D22-4ABE-BCDF-54E44673E627}" type="datetime1">
              <a:rPr lang="nb-NO" smtClean="0"/>
              <a:pPr/>
              <a:t>28.11.2017</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7E661-D389-4335-88E2-884064E71FE3}" type="slidenum">
              <a:rPr lang="nb-NO" smtClean="0"/>
              <a:pPr/>
              <a:t>‹#›</a:t>
            </a:fld>
            <a:endParaRPr lang="nb-NO"/>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E9E2F-ACBC-4A2E-9ADD-D959F74E9162}" type="datetime1">
              <a:rPr lang="nb-NO" smtClean="0"/>
              <a:pPr/>
              <a:t>28.11.2017</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280A4-095E-464B-B84B-F79C8EA106A2}" type="slidenum">
              <a:rPr lang="nb-NO" smtClean="0"/>
              <a:pPr/>
              <a:t>‹#›</a:t>
            </a:fld>
            <a:endParaRPr lang="nb-NO"/>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68313" y="912813"/>
            <a:ext cx="8229600" cy="6381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nb-NO" dirty="0" smtClean="0"/>
              <a:t>Klikk for å redigere tittelstil</a:t>
            </a:r>
          </a:p>
        </p:txBody>
      </p:sp>
      <p:sp>
        <p:nvSpPr>
          <p:cNvPr id="51203" name="Rectangle 3"/>
          <p:cNvSpPr>
            <a:spLocks noGrp="1" noChangeArrowheads="1"/>
          </p:cNvSpPr>
          <p:nvPr>
            <p:ph type="body" idx="1"/>
          </p:nvPr>
        </p:nvSpPr>
        <p:spPr bwMode="auto">
          <a:xfrm>
            <a:off x="468313" y="1844675"/>
            <a:ext cx="8229600" cy="43529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p>
        </p:txBody>
      </p:sp>
      <p:sp>
        <p:nvSpPr>
          <p:cNvPr id="512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5B346FE-E679-4FEB-AC86-E472282294E5}" type="slidenum">
              <a:rPr lang="nb-NO" smtClean="0"/>
              <a:pPr/>
              <a:t>‹#›</a:t>
            </a:fld>
            <a:endParaRPr lang="nb-NO"/>
          </a:p>
        </p:txBody>
      </p:sp>
      <p:pic>
        <p:nvPicPr>
          <p:cNvPr id="51211" name="Picture 11" descr="NKI Forlaget sort"/>
          <p:cNvPicPr>
            <a:picLocks noChangeAspect="1" noChangeArrowheads="1"/>
          </p:cNvPicPr>
          <p:nvPr/>
        </p:nvPicPr>
        <p:blipFill>
          <a:blip r:embed="rId13" cstate="print"/>
          <a:srcRect/>
          <a:stretch>
            <a:fillRect/>
          </a:stretch>
        </p:blipFill>
        <p:spPr bwMode="auto">
          <a:xfrm>
            <a:off x="7380312" y="6309321"/>
            <a:ext cx="792087" cy="360040"/>
          </a:xfrm>
          <a:prstGeom prst="rect">
            <a:avLst/>
          </a:prstGeom>
          <a:noFill/>
        </p:spPr>
      </p:pic>
      <p:sp>
        <p:nvSpPr>
          <p:cNvPr id="12" name="Rektangel 11"/>
          <p:cNvSpPr/>
          <p:nvPr/>
        </p:nvSpPr>
        <p:spPr>
          <a:xfrm>
            <a:off x="0" y="0"/>
            <a:ext cx="9144000" cy="54868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t>Yrkessjåfør. Etterutdanning					Modul P4/P5</a:t>
            </a:r>
            <a:endParaRPr lang="nb-NO" dirty="0"/>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rtl="0" eaLnBrk="1" fontAlgn="base" hangingPunct="1">
        <a:spcBef>
          <a:spcPct val="0"/>
        </a:spcBef>
        <a:spcAft>
          <a:spcPct val="0"/>
        </a:spcAft>
        <a:defRPr sz="4000" b="1">
          <a:solidFill>
            <a:srgbClr val="CC3300"/>
          </a:solidFill>
          <a:latin typeface="Arial Narrow" pitchFamily="34" charset="0"/>
          <a:ea typeface="+mj-ea"/>
          <a:cs typeface="+mj-cs"/>
        </a:defRPr>
      </a:lvl1pPr>
      <a:lvl2pPr algn="l" rtl="0" eaLnBrk="1" fontAlgn="base" hangingPunct="1">
        <a:spcBef>
          <a:spcPct val="0"/>
        </a:spcBef>
        <a:spcAft>
          <a:spcPct val="0"/>
        </a:spcAft>
        <a:defRPr sz="4000" b="1">
          <a:solidFill>
            <a:srgbClr val="CC3300"/>
          </a:solidFill>
          <a:latin typeface="Arial" charset="0"/>
        </a:defRPr>
      </a:lvl2pPr>
      <a:lvl3pPr algn="l" rtl="0" eaLnBrk="1" fontAlgn="base" hangingPunct="1">
        <a:spcBef>
          <a:spcPct val="0"/>
        </a:spcBef>
        <a:spcAft>
          <a:spcPct val="0"/>
        </a:spcAft>
        <a:defRPr sz="4000" b="1">
          <a:solidFill>
            <a:srgbClr val="CC3300"/>
          </a:solidFill>
          <a:latin typeface="Arial" charset="0"/>
        </a:defRPr>
      </a:lvl3pPr>
      <a:lvl4pPr algn="l" rtl="0" eaLnBrk="1" fontAlgn="base" hangingPunct="1">
        <a:spcBef>
          <a:spcPct val="0"/>
        </a:spcBef>
        <a:spcAft>
          <a:spcPct val="0"/>
        </a:spcAft>
        <a:defRPr sz="4000" b="1">
          <a:solidFill>
            <a:srgbClr val="CC3300"/>
          </a:solidFill>
          <a:latin typeface="Arial" charset="0"/>
        </a:defRPr>
      </a:lvl4pPr>
      <a:lvl5pPr algn="l" rtl="0" eaLnBrk="1" fontAlgn="base" hangingPunct="1">
        <a:spcBef>
          <a:spcPct val="0"/>
        </a:spcBef>
        <a:spcAft>
          <a:spcPct val="0"/>
        </a:spcAft>
        <a:defRPr sz="4000" b="1">
          <a:solidFill>
            <a:srgbClr val="CC3300"/>
          </a:solidFill>
          <a:latin typeface="Arial" charset="0"/>
        </a:defRPr>
      </a:lvl5pPr>
      <a:lvl6pPr marL="457200" algn="l" rtl="0" eaLnBrk="1" fontAlgn="base" hangingPunct="1">
        <a:spcBef>
          <a:spcPct val="0"/>
        </a:spcBef>
        <a:spcAft>
          <a:spcPct val="0"/>
        </a:spcAft>
        <a:defRPr sz="4000" b="1">
          <a:solidFill>
            <a:srgbClr val="CC3300"/>
          </a:solidFill>
          <a:latin typeface="Arial" charset="0"/>
        </a:defRPr>
      </a:lvl6pPr>
      <a:lvl7pPr marL="914400" algn="l" rtl="0" eaLnBrk="1" fontAlgn="base" hangingPunct="1">
        <a:spcBef>
          <a:spcPct val="0"/>
        </a:spcBef>
        <a:spcAft>
          <a:spcPct val="0"/>
        </a:spcAft>
        <a:defRPr sz="4000" b="1">
          <a:solidFill>
            <a:srgbClr val="CC3300"/>
          </a:solidFill>
          <a:latin typeface="Arial" charset="0"/>
        </a:defRPr>
      </a:lvl7pPr>
      <a:lvl8pPr marL="1371600" algn="l" rtl="0" eaLnBrk="1" fontAlgn="base" hangingPunct="1">
        <a:spcBef>
          <a:spcPct val="0"/>
        </a:spcBef>
        <a:spcAft>
          <a:spcPct val="0"/>
        </a:spcAft>
        <a:defRPr sz="4000" b="1">
          <a:solidFill>
            <a:srgbClr val="CC3300"/>
          </a:solidFill>
          <a:latin typeface="Arial" charset="0"/>
        </a:defRPr>
      </a:lvl8pPr>
      <a:lvl9pPr marL="1828800" algn="l" rtl="0" eaLnBrk="1" fontAlgn="base" hangingPunct="1">
        <a:spcBef>
          <a:spcPct val="0"/>
        </a:spcBef>
        <a:spcAft>
          <a:spcPct val="0"/>
        </a:spcAft>
        <a:defRPr sz="4000" b="1">
          <a:solidFill>
            <a:srgbClr val="CC3300"/>
          </a:solidFill>
          <a:latin typeface="Arial" charset="0"/>
        </a:defRPr>
      </a:lvl9pPr>
    </p:titleStyle>
    <p:bodyStyle>
      <a:lvl1pPr marL="342900" indent="-342900" algn="l" rtl="0" eaLnBrk="1" fontAlgn="base" hangingPunct="1">
        <a:spcBef>
          <a:spcPct val="20000"/>
        </a:spcBef>
        <a:spcAft>
          <a:spcPct val="0"/>
        </a:spcAft>
        <a:buClr>
          <a:srgbClr val="CC3300"/>
        </a:buClr>
        <a:buFont typeface="Wingdings" pitchFamily="2" charset="2"/>
        <a:buChar char="§"/>
        <a:defRPr sz="24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Char char="•"/>
        <a:defRPr sz="2000" b="1">
          <a:solidFill>
            <a:schemeClr val="tx1"/>
          </a:solidFill>
          <a:latin typeface="+mn-lt"/>
        </a:defRPr>
      </a:lvl2pPr>
      <a:lvl3pPr marL="1143000" indent="-228600" algn="l" rtl="0" eaLnBrk="1" fontAlgn="base" hangingPunct="1">
        <a:spcBef>
          <a:spcPct val="20000"/>
        </a:spcBef>
        <a:spcAft>
          <a:spcPct val="0"/>
        </a:spcAft>
        <a:buFont typeface="Arial" charset="0"/>
        <a:buChar char="»"/>
        <a:defRPr b="1">
          <a:solidFill>
            <a:schemeClr val="tx1"/>
          </a:solidFill>
          <a:latin typeface="+mn-lt"/>
        </a:defRPr>
      </a:lvl3pPr>
      <a:lvl4pPr marL="1600200" indent="-228600" algn="l" rtl="0" eaLnBrk="1" fontAlgn="base" hangingPunct="1">
        <a:spcBef>
          <a:spcPct val="20000"/>
        </a:spcBef>
        <a:spcAft>
          <a:spcPct val="0"/>
        </a:spcAft>
        <a:buFont typeface="Arial" charset="0"/>
        <a:buChar char="»"/>
        <a:defRPr sz="1600" b="1">
          <a:solidFill>
            <a:schemeClr val="tx1"/>
          </a:solidFill>
          <a:latin typeface="+mn-lt"/>
        </a:defRPr>
      </a:lvl4pPr>
      <a:lvl5pPr marL="2057400" indent="-228600" algn="l" rtl="0" eaLnBrk="1" fontAlgn="base" hangingPunct="1">
        <a:spcBef>
          <a:spcPct val="20000"/>
        </a:spcBef>
        <a:spcAft>
          <a:spcPct val="0"/>
        </a:spcAft>
        <a:buChar char="»"/>
        <a:defRPr sz="1400" b="1">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E4B88F-95B4-432F-8E9E-CEB907BD9030}" type="datetime1">
              <a:rPr lang="nb-NO" smtClean="0"/>
              <a:pPr/>
              <a:t>28.11.2017</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E7E661-D389-4335-88E2-884064E71FE3}" type="slidenum">
              <a:rPr lang="nb-NO" smtClean="0"/>
              <a:pPr/>
              <a:t>‹#›</a:t>
            </a:fld>
            <a:endParaRPr lang="nb-NO"/>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273EB1-9058-415C-AE34-406DDD23B620}" type="datetime1">
              <a:rPr lang="nb-NO" smtClean="0"/>
              <a:pPr/>
              <a:t>28.11.2017</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280A4-095E-464B-B84B-F79C8EA106A2}" type="slidenum">
              <a:rPr lang="nb-NO" smtClean="0"/>
              <a:pPr/>
              <a:t>‹#›</a:t>
            </a:fld>
            <a:endParaRPr lang="nb-NO"/>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01.xml"/><Relationship Id="rId4" Type="http://schemas.openxmlformats.org/officeDocument/2006/relationships/image" Target="../media/image8.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6.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package" Target="../embeddings/Microsoft_Excel_Worksheet1.xlsx"/><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0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06.xml"/><Relationship Id="rId4" Type="http://schemas.openxmlformats.org/officeDocument/2006/relationships/hyperlink" Target="http://www.nrk.no/norge/tror-182-trafikkdodsfall-er-selvmord-1.12665353"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0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0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0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0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0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0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07.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7.xml"/></Relationships>
</file>

<file path=ppt/slides/_rels/slide26.xml.rels><?xml version="1.0" encoding="UTF-8" standalone="yes"?>
<Relationships xmlns="http://schemas.openxmlformats.org/package/2006/relationships"><Relationship Id="rId3" Type="http://schemas.openxmlformats.org/officeDocument/2006/relationships/hyperlink" Target="https://lovdata.no/dokument/SF/forskrift/2003-12-19-1660/KAPITTEL_7#KAPITTEL_7" TargetMode="External"/><Relationship Id="rId2" Type="http://schemas.openxmlformats.org/officeDocument/2006/relationships/notesSlide" Target="../notesSlides/notesSlide23.xml"/><Relationship Id="rId1" Type="http://schemas.openxmlformats.org/officeDocument/2006/relationships/slideLayout" Target="../slideLayouts/slideLayout10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8.xml"/><Relationship Id="rId1" Type="http://schemas.openxmlformats.org/officeDocument/2006/relationships/slideLayout" Target="../slideLayouts/slideLayout10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10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0.xml"/><Relationship Id="rId1" Type="http://schemas.openxmlformats.org/officeDocument/2006/relationships/slideLayout" Target="../slideLayouts/slideLayout106.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11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3.xml"/><Relationship Id="rId1" Type="http://schemas.openxmlformats.org/officeDocument/2006/relationships/slideLayout" Target="../slideLayouts/slideLayout106.xml"/></Relationships>
</file>

<file path=ppt/slides/_rels/slide37.xml.rels><?xml version="1.0" encoding="UTF-8" standalone="yes"?>
<Relationships xmlns="http://schemas.openxmlformats.org/package/2006/relationships"><Relationship Id="rId3" Type="http://schemas.openxmlformats.org/officeDocument/2006/relationships/hyperlink" Target="http://www.michelin.no/bildekk/laer-og-del/kjoreguide/oko-kjoring" TargetMode="External"/><Relationship Id="rId2" Type="http://schemas.openxmlformats.org/officeDocument/2006/relationships/notesSlide" Target="../notesSlides/notesSlide34.xml"/><Relationship Id="rId1" Type="http://schemas.openxmlformats.org/officeDocument/2006/relationships/slideLayout" Target="../slideLayouts/slideLayout106.xml"/><Relationship Id="rId5" Type="http://schemas.openxmlformats.org/officeDocument/2006/relationships/image" Target="../media/image31.png"/><Relationship Id="rId4" Type="http://schemas.openxmlformats.org/officeDocument/2006/relationships/hyperlink" Target="http://lovdata.no/dokument/SF/forskrift/1994-10-04-918/*#*"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nrk.no/skole/klippdetalj?topic=nrk:klipp/696275" TargetMode="External"/><Relationship Id="rId2" Type="http://schemas.openxmlformats.org/officeDocument/2006/relationships/notesSlide" Target="../notesSlides/notesSlide35.xml"/><Relationship Id="rId1" Type="http://schemas.openxmlformats.org/officeDocument/2006/relationships/slideLayout" Target="../slideLayouts/slideLayout106.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10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6.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10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106.xml"/></Relationships>
</file>

<file path=ppt/slides/_rels/slide4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9.xml"/><Relationship Id="rId1" Type="http://schemas.openxmlformats.org/officeDocument/2006/relationships/slideLayout" Target="../slideLayouts/slideLayout106.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106.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106.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106.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106.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106.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0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6.xml"/></Relationships>
</file>

<file path=ppt/slides/_rels/slide5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8.xml"/><Relationship Id="rId1" Type="http://schemas.openxmlformats.org/officeDocument/2006/relationships/slideLayout" Target="../slideLayouts/slideLayout10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sz="quarter" idx="10"/>
          </p:nvPr>
        </p:nvSpPr>
        <p:spPr/>
        <p:txBody>
          <a:bodyPr/>
          <a:lstStyle/>
          <a:p>
            <a:endParaRPr lang="nb-NO"/>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217337" y="2420888"/>
            <a:ext cx="4804134" cy="3190805"/>
          </a:xfrm>
          <a:prstGeom prst="rect">
            <a:avLst/>
          </a:prstGeom>
          <a:ln>
            <a:noFill/>
          </a:ln>
          <a:effectLst>
            <a:softEdge rad="1125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384"/>
            <a:ext cx="9144000" cy="6885384"/>
          </a:xfrm>
          <a:prstGeom prst="rect">
            <a:avLst/>
          </a:prstGeom>
        </p:spPr>
      </p:pic>
      <p:sp>
        <p:nvSpPr>
          <p:cNvPr id="2" name="Tittel 1"/>
          <p:cNvSpPr>
            <a:spLocks noGrp="1"/>
          </p:cNvSpPr>
          <p:nvPr>
            <p:ph type="title"/>
          </p:nvPr>
        </p:nvSpPr>
        <p:spPr>
          <a:xfrm>
            <a:off x="4139952" y="1575767"/>
            <a:ext cx="8229600" cy="773113"/>
          </a:xfrm>
        </p:spPr>
        <p:txBody>
          <a:bodyPr/>
          <a:lstStyle/>
          <a:p>
            <a:pPr algn="l"/>
            <a:r>
              <a:rPr lang="nb-NO" sz="4000" b="1" dirty="0" smtClean="0">
                <a:latin typeface="+mn-lt"/>
              </a:rPr>
              <a:t>Sikker atferd </a:t>
            </a:r>
            <a:r>
              <a:rPr lang="pl-PL" sz="4000" b="1" dirty="0" smtClean="0">
                <a:latin typeface="+mn-lt"/>
              </a:rPr>
              <a:t/>
            </a:r>
            <a:br>
              <a:rPr lang="pl-PL" sz="4000" b="1" dirty="0" smtClean="0">
                <a:latin typeface="+mn-lt"/>
              </a:rPr>
            </a:br>
            <a:r>
              <a:rPr lang="nb-NO" sz="4000" b="1" dirty="0" smtClean="0">
                <a:latin typeface="+mn-lt"/>
              </a:rPr>
              <a:t>på vegen</a:t>
            </a:r>
            <a:endParaRPr lang="nb-NO" sz="4000" b="1" dirty="0">
              <a:latin typeface="+mn-lt"/>
            </a:endParaRPr>
          </a:p>
        </p:txBody>
      </p:sp>
      <p:sp>
        <p:nvSpPr>
          <p:cNvPr id="8" name="TekstSylinder 6"/>
          <p:cNvSpPr txBox="1"/>
          <p:nvPr/>
        </p:nvSpPr>
        <p:spPr>
          <a:xfrm>
            <a:off x="4075548" y="3338390"/>
            <a:ext cx="2160240" cy="523220"/>
          </a:xfrm>
          <a:prstGeom prst="rect">
            <a:avLst/>
          </a:prstGeom>
          <a:noFill/>
        </p:spPr>
        <p:txBody>
          <a:bodyPr wrap="square" rtlCol="0">
            <a:spAutoFit/>
          </a:bodyPr>
          <a:lstStyle/>
          <a:p>
            <a:r>
              <a:rPr lang="nb-NO" sz="2800" b="1" dirty="0" smtClean="0">
                <a:latin typeface="+mn-lt"/>
              </a:rPr>
              <a:t>M</a:t>
            </a:r>
            <a:r>
              <a:rPr lang="pl-PL" sz="2800" b="1" dirty="0" smtClean="0">
                <a:latin typeface="+mn-lt"/>
              </a:rPr>
              <a:t>ODUL</a:t>
            </a:r>
            <a:r>
              <a:rPr lang="nb-NO" sz="2800" b="1" dirty="0" smtClean="0">
                <a:latin typeface="+mn-lt"/>
              </a:rPr>
              <a:t> </a:t>
            </a:r>
            <a:r>
              <a:rPr lang="pl-PL" sz="2800" b="1" dirty="0" smtClean="0">
                <a:latin typeface="+mn-lt"/>
              </a:rPr>
              <a:t>6</a:t>
            </a:r>
            <a:endParaRPr lang="nb-NO" sz="2800" b="1" dirty="0">
              <a:latin typeface="+mn-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57200" y="495647"/>
            <a:ext cx="8229600" cy="773113"/>
          </a:xfrm>
        </p:spPr>
        <p:txBody>
          <a:bodyPr/>
          <a:lstStyle/>
          <a:p>
            <a:pPr algn="ctr"/>
            <a:r>
              <a:rPr lang="nb-NO" dirty="0" smtClean="0"/>
              <a:t>Personer drept etter gruppe </a:t>
            </a:r>
            <a:r>
              <a:rPr lang="pl-PL" dirty="0" smtClean="0"/>
              <a:t/>
            </a:r>
            <a:br>
              <a:rPr lang="pl-PL" dirty="0" smtClean="0"/>
            </a:br>
            <a:r>
              <a:rPr lang="nb-NO" dirty="0" smtClean="0"/>
              <a:t>og alder 2015</a:t>
            </a:r>
            <a:endParaRPr lang="nb-NO" dirty="0"/>
          </a:p>
        </p:txBody>
      </p:sp>
      <p:graphicFrame>
        <p:nvGraphicFramePr>
          <p:cNvPr id="6" name="Objekt 5"/>
          <p:cNvGraphicFramePr>
            <a:graphicFrameLocks noChangeAspect="1"/>
          </p:cNvGraphicFramePr>
          <p:nvPr>
            <p:extLst>
              <p:ext uri="{D42A27DB-BD31-4B8C-83A1-F6EECF244321}">
                <p14:modId xmlns:p14="http://schemas.microsoft.com/office/powerpoint/2010/main" val="1639699934"/>
              </p:ext>
            </p:extLst>
          </p:nvPr>
        </p:nvGraphicFramePr>
        <p:xfrm>
          <a:off x="600075" y="1693515"/>
          <a:ext cx="7943850" cy="3895725"/>
        </p:xfrm>
        <a:graphic>
          <a:graphicData uri="http://schemas.openxmlformats.org/presentationml/2006/ole">
            <mc:AlternateContent xmlns:mc="http://schemas.openxmlformats.org/markup-compatibility/2006">
              <mc:Choice xmlns:v="urn:schemas-microsoft-com:vml" Requires="v">
                <p:oleObj spid="_x0000_s3157" name="Regneark" r:id="rId5" imgW="7943799" imgH="3895657" progId="Excel.Sheet.12">
                  <p:embed/>
                </p:oleObj>
              </mc:Choice>
              <mc:Fallback>
                <p:oleObj name="Regneark" r:id="rId5" imgW="7943799" imgH="3895657" progId="Excel.Sheet.12">
                  <p:embed/>
                  <p:pic>
                    <p:nvPicPr>
                      <p:cNvPr id="0" name=""/>
                      <p:cNvPicPr/>
                      <p:nvPr/>
                    </p:nvPicPr>
                    <p:blipFill>
                      <a:blip r:embed="rId6"/>
                      <a:stretch>
                        <a:fillRect/>
                      </a:stretch>
                    </p:blipFill>
                    <p:spPr>
                      <a:xfrm>
                        <a:off x="600075" y="1693515"/>
                        <a:ext cx="7943850" cy="3895725"/>
                      </a:xfrm>
                      <a:prstGeom prst="rect">
                        <a:avLst/>
                      </a:prstGeom>
                    </p:spPr>
                  </p:pic>
                </p:oleObj>
              </mc:Fallback>
            </mc:AlternateContent>
          </a:graphicData>
        </a:graphic>
      </p:graphicFrame>
      <p:sp>
        <p:nvSpPr>
          <p:cNvPr id="7" name="TekstSylinder 6"/>
          <p:cNvSpPr txBox="1"/>
          <p:nvPr/>
        </p:nvSpPr>
        <p:spPr>
          <a:xfrm>
            <a:off x="539552" y="5661248"/>
            <a:ext cx="2448272" cy="246221"/>
          </a:xfrm>
          <a:prstGeom prst="rect">
            <a:avLst/>
          </a:prstGeom>
          <a:noFill/>
        </p:spPr>
        <p:txBody>
          <a:bodyPr wrap="square" rtlCol="0">
            <a:spAutoFit/>
          </a:bodyPr>
          <a:lstStyle/>
          <a:p>
            <a:r>
              <a:rPr lang="nb-NO" sz="1000" dirty="0" smtClean="0">
                <a:solidFill>
                  <a:schemeClr val="bg2"/>
                </a:solidFill>
                <a:latin typeface="+mj-lt"/>
              </a:rPr>
              <a:t>Kilde: SSB</a:t>
            </a:r>
            <a:endParaRPr lang="nb-NO" sz="1000" dirty="0">
              <a:solidFill>
                <a:schemeClr val="bg2"/>
              </a:solidFill>
              <a:latin typeface="+mj-lt"/>
            </a:endParaRPr>
          </a:p>
        </p:txBody>
      </p:sp>
    </p:spTree>
    <p:extLst>
      <p:ext uri="{BB962C8B-B14F-4D97-AF65-F5344CB8AC3E}">
        <p14:creationId xmlns:p14="http://schemas.microsoft.com/office/powerpoint/2010/main" val="8991797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23528" y="476672"/>
            <a:ext cx="8517632" cy="638175"/>
          </a:xfrm>
        </p:spPr>
        <p:txBody>
          <a:bodyPr/>
          <a:lstStyle/>
          <a:p>
            <a:pPr algn="ctr"/>
            <a:r>
              <a:rPr lang="nb-NO" dirty="0" smtClean="0">
                <a:latin typeface="Lato Light" panose="020F0302020204030203"/>
              </a:rPr>
              <a:t>Utviklingen i trafikkulykker </a:t>
            </a:r>
            <a:r>
              <a:rPr lang="pl-PL" dirty="0" smtClean="0">
                <a:latin typeface="Lato Light" panose="020F0302020204030203"/>
              </a:rPr>
              <a:t/>
            </a:r>
            <a:br>
              <a:rPr lang="pl-PL" dirty="0" smtClean="0">
                <a:latin typeface="Lato Light" panose="020F0302020204030203"/>
              </a:rPr>
            </a:br>
            <a:r>
              <a:rPr lang="nb-NO" dirty="0" smtClean="0">
                <a:latin typeface="Lato Light" panose="020F0302020204030203"/>
              </a:rPr>
              <a:t>med</a:t>
            </a:r>
            <a:r>
              <a:rPr lang="pl-PL" dirty="0" smtClean="0">
                <a:latin typeface="+mj-lt"/>
              </a:rPr>
              <a:t> </a:t>
            </a:r>
            <a:r>
              <a:rPr lang="nb-NO" dirty="0" smtClean="0">
                <a:latin typeface="Lato Light" panose="020F0302020204030203"/>
              </a:rPr>
              <a:t>personskade</a:t>
            </a:r>
            <a:endParaRPr lang="nb-NO" dirty="0">
              <a:latin typeface="Lato Light" panose="020F0302020204030203"/>
            </a:endParaRPr>
          </a:p>
        </p:txBody>
      </p:sp>
      <p:pic>
        <p:nvPicPr>
          <p:cNvPr id="3074" name="Picture 2" descr="Figur 1. Personer drept eller skadd i trafikken, etter skadegrad"/>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1763688" y="1700808"/>
            <a:ext cx="5616624" cy="4493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1129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620688"/>
            <a:ext cx="8229600" cy="773113"/>
          </a:xfrm>
        </p:spPr>
        <p:txBody>
          <a:bodyPr/>
          <a:lstStyle/>
          <a:p>
            <a:pPr algn="ctr"/>
            <a:r>
              <a:rPr lang="nb-NO" dirty="0" smtClean="0">
                <a:latin typeface="Lato Light" panose="020F0302020204030203"/>
              </a:rPr>
              <a:t>Drepte i trafikken i Sverige</a:t>
            </a:r>
            <a:endParaRPr lang="nb-NO" dirty="0">
              <a:latin typeface="Lato Light" panose="020F0302020204030203"/>
            </a:endParaRPr>
          </a:p>
        </p:txBody>
      </p:sp>
      <p:graphicFrame>
        <p:nvGraphicFramePr>
          <p:cNvPr id="10" name="Plassholder for innhold 9"/>
          <p:cNvGraphicFramePr>
            <a:graphicFrameLocks noGrp="1"/>
          </p:cNvGraphicFramePr>
          <p:nvPr>
            <p:ph sz="half" idx="1"/>
            <p:extLst>
              <p:ext uri="{D42A27DB-BD31-4B8C-83A1-F6EECF244321}">
                <p14:modId xmlns:p14="http://schemas.microsoft.com/office/powerpoint/2010/main" val="3669268179"/>
              </p:ext>
            </p:extLst>
          </p:nvPr>
        </p:nvGraphicFramePr>
        <p:xfrm>
          <a:off x="1331640" y="1268760"/>
          <a:ext cx="6624736" cy="3972142"/>
        </p:xfrm>
        <a:graphic>
          <a:graphicData uri="http://schemas.openxmlformats.org/drawingml/2006/table">
            <a:tbl>
              <a:tblPr/>
              <a:tblGrid>
                <a:gridCol w="1347403">
                  <a:extLst>
                    <a:ext uri="{9D8B030D-6E8A-4147-A177-3AD203B41FA5}">
                      <a16:colId xmlns:a16="http://schemas.microsoft.com/office/drawing/2014/main" xmlns="" val="20000"/>
                    </a:ext>
                  </a:extLst>
                </a:gridCol>
                <a:gridCol w="1032522">
                  <a:extLst>
                    <a:ext uri="{9D8B030D-6E8A-4147-A177-3AD203B41FA5}">
                      <a16:colId xmlns:a16="http://schemas.microsoft.com/office/drawing/2014/main" xmlns="" val="20001"/>
                    </a:ext>
                  </a:extLst>
                </a:gridCol>
                <a:gridCol w="1147247">
                  <a:extLst>
                    <a:ext uri="{9D8B030D-6E8A-4147-A177-3AD203B41FA5}">
                      <a16:colId xmlns:a16="http://schemas.microsoft.com/office/drawing/2014/main" xmlns="" val="20002"/>
                    </a:ext>
                  </a:extLst>
                </a:gridCol>
                <a:gridCol w="1032522">
                  <a:extLst>
                    <a:ext uri="{9D8B030D-6E8A-4147-A177-3AD203B41FA5}">
                      <a16:colId xmlns:a16="http://schemas.microsoft.com/office/drawing/2014/main" xmlns="" val="20003"/>
                    </a:ext>
                  </a:extLst>
                </a:gridCol>
                <a:gridCol w="1032522">
                  <a:extLst>
                    <a:ext uri="{9D8B030D-6E8A-4147-A177-3AD203B41FA5}">
                      <a16:colId xmlns:a16="http://schemas.microsoft.com/office/drawing/2014/main" xmlns="" val="20004"/>
                    </a:ext>
                  </a:extLst>
                </a:gridCol>
                <a:gridCol w="1032520">
                  <a:extLst>
                    <a:ext uri="{9D8B030D-6E8A-4147-A177-3AD203B41FA5}">
                      <a16:colId xmlns:a16="http://schemas.microsoft.com/office/drawing/2014/main" xmlns="" val="20005"/>
                    </a:ext>
                  </a:extLst>
                </a:gridCol>
              </a:tblGrid>
              <a:tr h="1233157">
                <a:tc gridSpan="6">
                  <a:txBody>
                    <a:bodyPr/>
                    <a:lstStyle/>
                    <a:p>
                      <a:pPr algn="l" fontAlgn="b"/>
                      <a:r>
                        <a:rPr lang="nb-NO" sz="2000" b="1" i="0" u="none" strike="noStrike" dirty="0" smtClean="0">
                          <a:solidFill>
                            <a:schemeClr val="bg2"/>
                          </a:solidFill>
                          <a:effectLst/>
                          <a:latin typeface="+mn-lt"/>
                        </a:rPr>
                        <a:t>Drepte i perioden 2009 </a:t>
                      </a:r>
                      <a:r>
                        <a:rPr lang="nb-NO" sz="2000" b="1" i="0" u="none" strike="noStrike" dirty="0" smtClean="0">
                          <a:solidFill>
                            <a:schemeClr val="bg2"/>
                          </a:solidFill>
                          <a:effectLst/>
                          <a:latin typeface="+mn-lt"/>
                          <a:sym typeface="Symbol"/>
                        </a:rPr>
                        <a:t></a:t>
                      </a:r>
                      <a:r>
                        <a:rPr lang="nb-NO" sz="2000" b="1" i="0" u="none" strike="noStrike" dirty="0" smtClean="0">
                          <a:solidFill>
                            <a:schemeClr val="bg2"/>
                          </a:solidFill>
                          <a:effectLst/>
                          <a:latin typeface="+mn-lt"/>
                        </a:rPr>
                        <a:t> 2013 Sverige</a:t>
                      </a:r>
                    </a:p>
                    <a:p>
                      <a:pPr algn="l" fontAlgn="b"/>
                      <a:endParaRPr lang="nb-NO" sz="2000" b="1" i="0" u="none" strike="noStrike" dirty="0">
                        <a:solidFill>
                          <a:schemeClr val="bg2"/>
                        </a:solidFill>
                        <a:effectLst/>
                        <a:latin typeface="+mn-lt"/>
                      </a:endParaRPr>
                    </a:p>
                  </a:txBody>
                  <a:tcPr marL="8414" marR="8414" marT="8414" marB="0" anchor="b">
                    <a:lnL>
                      <a:noFill/>
                    </a:lnL>
                    <a:lnR>
                      <a:noFill/>
                    </a:lnR>
                    <a:lnT>
                      <a:noFill/>
                    </a:lnT>
                    <a:lnB>
                      <a:noFill/>
                    </a:lnB>
                  </a:tcPr>
                </a:tc>
                <a:tc hMerge="1">
                  <a:txBody>
                    <a:bodyPr/>
                    <a:lstStyle/>
                    <a:p>
                      <a:endParaRPr lang="nb-NO"/>
                    </a:p>
                  </a:txBody>
                  <a:tcPr/>
                </a:tc>
                <a:tc hMerge="1">
                  <a:txBody>
                    <a:bodyPr/>
                    <a:lstStyle/>
                    <a:p>
                      <a:endParaRPr lang="nb-NO"/>
                    </a:p>
                  </a:txBody>
                  <a:tcPr/>
                </a:tc>
                <a:tc hMerge="1">
                  <a:txBody>
                    <a:bodyPr/>
                    <a:lstStyle/>
                    <a:p>
                      <a:pPr algn="l" fontAlgn="b"/>
                      <a:endParaRPr lang="nb-NO" sz="2000" b="0" i="0" u="none" strike="noStrike" dirty="0">
                        <a:solidFill>
                          <a:srgbClr val="000000"/>
                        </a:solidFill>
                        <a:effectLst/>
                        <a:latin typeface="Calibri" panose="020F0502020204030204" pitchFamily="34" charset="0"/>
                      </a:endParaRPr>
                    </a:p>
                  </a:txBody>
                  <a:tcPr marL="8414" marR="8414" marT="8414" marB="0" anchor="b">
                    <a:lnL>
                      <a:noFill/>
                    </a:lnL>
                    <a:lnR>
                      <a:noFill/>
                    </a:lnR>
                    <a:lnT>
                      <a:noFill/>
                    </a:lnT>
                    <a:lnB>
                      <a:noFill/>
                    </a:lnB>
                  </a:tcPr>
                </a:tc>
                <a:tc hMerge="1">
                  <a:txBody>
                    <a:bodyPr/>
                    <a:lstStyle/>
                    <a:p>
                      <a:pPr algn="l" fontAlgn="b"/>
                      <a:endParaRPr lang="nb-NO" sz="2000" b="0" i="0" u="none" strike="noStrike" dirty="0">
                        <a:solidFill>
                          <a:srgbClr val="000000"/>
                        </a:solidFill>
                        <a:effectLst/>
                        <a:latin typeface="Calibri" panose="020F0502020204030204" pitchFamily="34" charset="0"/>
                      </a:endParaRPr>
                    </a:p>
                  </a:txBody>
                  <a:tcPr marL="8414" marR="8414" marT="8414" marB="0" anchor="b">
                    <a:lnL>
                      <a:noFill/>
                    </a:lnL>
                    <a:lnR>
                      <a:noFill/>
                    </a:lnR>
                    <a:lnT>
                      <a:noFill/>
                    </a:lnT>
                    <a:lnB>
                      <a:noFill/>
                    </a:lnB>
                  </a:tcPr>
                </a:tc>
                <a:tc hMerge="1">
                  <a:txBody>
                    <a:bodyPr/>
                    <a:lstStyle/>
                    <a:p>
                      <a:pPr algn="l" fontAlgn="b"/>
                      <a:endParaRPr lang="nb-NO" sz="2000" b="0" i="0" u="none" strike="noStrike" dirty="0">
                        <a:solidFill>
                          <a:srgbClr val="000000"/>
                        </a:solidFill>
                        <a:effectLst/>
                        <a:latin typeface="Calibri" panose="020F0502020204030204" pitchFamily="34" charset="0"/>
                      </a:endParaRPr>
                    </a:p>
                  </a:txBody>
                  <a:tcPr marL="8414" marR="8414" marT="8414" marB="0" anchor="b">
                    <a:lnL>
                      <a:noFill/>
                    </a:lnL>
                    <a:lnR>
                      <a:noFill/>
                    </a:lnR>
                    <a:lnT>
                      <a:noFill/>
                    </a:lnT>
                    <a:lnB>
                      <a:noFill/>
                    </a:lnB>
                  </a:tcPr>
                </a:tc>
                <a:extLst>
                  <a:ext uri="{0D108BD9-81ED-4DB2-BD59-A6C34878D82A}">
                    <a16:rowId xmlns:a16="http://schemas.microsoft.com/office/drawing/2014/main" xmlns="" val="10000"/>
                  </a:ext>
                </a:extLst>
              </a:tr>
              <a:tr h="419743">
                <a:tc>
                  <a:txBody>
                    <a:bodyPr/>
                    <a:lstStyle/>
                    <a:p>
                      <a:pPr algn="l" fontAlgn="b"/>
                      <a:endParaRPr lang="nb-NO" sz="2000" b="0" i="0" u="none" strike="noStrike" dirty="0">
                        <a:solidFill>
                          <a:schemeClr val="bg2"/>
                        </a:solidFill>
                        <a:effectLst/>
                        <a:latin typeface="+mn-lt"/>
                      </a:endParaRPr>
                    </a:p>
                  </a:txBody>
                  <a:tcPr marL="8414" marR="8414" marT="8414" marB="0" anchor="b">
                    <a:lnL>
                      <a:noFill/>
                    </a:lnL>
                    <a:lnR>
                      <a:noFill/>
                    </a:lnR>
                    <a:lnT>
                      <a:noFill/>
                    </a:lnT>
                    <a:lnB>
                      <a:noFill/>
                    </a:lnB>
                  </a:tcPr>
                </a:tc>
                <a:tc>
                  <a:txBody>
                    <a:bodyPr/>
                    <a:lstStyle/>
                    <a:p>
                      <a:pPr algn="ctr" fontAlgn="b"/>
                      <a:r>
                        <a:rPr lang="nb-NO" sz="2000" b="1" i="0" u="none" strike="noStrike" dirty="0" smtClean="0">
                          <a:solidFill>
                            <a:schemeClr val="bg2"/>
                          </a:solidFill>
                          <a:effectLst/>
                          <a:latin typeface="+mn-lt"/>
                        </a:rPr>
                        <a:t>2009</a:t>
                      </a:r>
                      <a:endParaRPr lang="nb-NO" sz="2000" b="1" i="0" u="none" strike="noStrike" dirty="0">
                        <a:solidFill>
                          <a:schemeClr val="bg2"/>
                        </a:solidFill>
                        <a:effectLst/>
                        <a:latin typeface="+mn-lt"/>
                      </a:endParaRPr>
                    </a:p>
                  </a:txBody>
                  <a:tcPr marL="8414" marR="8414" marT="8414" marB="0" anchor="b">
                    <a:lnL>
                      <a:noFill/>
                    </a:lnL>
                    <a:lnR>
                      <a:noFill/>
                    </a:lnR>
                    <a:lnT>
                      <a:noFill/>
                    </a:lnT>
                    <a:lnB>
                      <a:noFill/>
                    </a:lnB>
                  </a:tcPr>
                </a:tc>
                <a:tc>
                  <a:txBody>
                    <a:bodyPr/>
                    <a:lstStyle/>
                    <a:p>
                      <a:pPr algn="ctr" fontAlgn="b"/>
                      <a:r>
                        <a:rPr lang="nb-NO" sz="2000" b="1" i="0" u="none" strike="noStrike" dirty="0">
                          <a:solidFill>
                            <a:schemeClr val="bg2"/>
                          </a:solidFill>
                          <a:effectLst/>
                          <a:latin typeface="+mn-lt"/>
                        </a:rPr>
                        <a:t>2010</a:t>
                      </a:r>
                    </a:p>
                  </a:txBody>
                  <a:tcPr marL="8414" marR="8414" marT="8414" marB="0" anchor="b">
                    <a:lnL>
                      <a:noFill/>
                    </a:lnL>
                    <a:lnR>
                      <a:noFill/>
                    </a:lnR>
                    <a:lnT>
                      <a:noFill/>
                    </a:lnT>
                    <a:lnB>
                      <a:noFill/>
                    </a:lnB>
                  </a:tcPr>
                </a:tc>
                <a:tc>
                  <a:txBody>
                    <a:bodyPr/>
                    <a:lstStyle/>
                    <a:p>
                      <a:pPr algn="ctr" fontAlgn="b"/>
                      <a:r>
                        <a:rPr lang="nb-NO" sz="2000" b="1" i="0" u="none" strike="noStrike" dirty="0">
                          <a:solidFill>
                            <a:schemeClr val="bg2"/>
                          </a:solidFill>
                          <a:effectLst/>
                          <a:latin typeface="+mn-lt"/>
                        </a:rPr>
                        <a:t>2011</a:t>
                      </a:r>
                    </a:p>
                  </a:txBody>
                  <a:tcPr marL="8414" marR="8414" marT="8414" marB="0" anchor="b">
                    <a:lnL>
                      <a:noFill/>
                    </a:lnL>
                    <a:lnR>
                      <a:noFill/>
                    </a:lnR>
                    <a:lnT>
                      <a:noFill/>
                    </a:lnT>
                    <a:lnB>
                      <a:noFill/>
                    </a:lnB>
                  </a:tcPr>
                </a:tc>
                <a:tc>
                  <a:txBody>
                    <a:bodyPr/>
                    <a:lstStyle/>
                    <a:p>
                      <a:pPr algn="ctr" fontAlgn="b"/>
                      <a:r>
                        <a:rPr lang="nb-NO" sz="2000" b="1" i="0" u="none" strike="noStrike" dirty="0">
                          <a:solidFill>
                            <a:schemeClr val="bg2"/>
                          </a:solidFill>
                          <a:effectLst/>
                          <a:latin typeface="+mn-lt"/>
                        </a:rPr>
                        <a:t>2012</a:t>
                      </a:r>
                    </a:p>
                  </a:txBody>
                  <a:tcPr marL="8414" marR="8414" marT="8414" marB="0" anchor="b">
                    <a:lnL>
                      <a:noFill/>
                    </a:lnL>
                    <a:lnR>
                      <a:noFill/>
                    </a:lnR>
                    <a:lnT>
                      <a:noFill/>
                    </a:lnT>
                    <a:lnB>
                      <a:noFill/>
                    </a:lnB>
                  </a:tcPr>
                </a:tc>
                <a:tc>
                  <a:txBody>
                    <a:bodyPr/>
                    <a:lstStyle/>
                    <a:p>
                      <a:pPr algn="ctr" fontAlgn="b"/>
                      <a:r>
                        <a:rPr lang="nb-NO" sz="2000" b="1" i="0" u="none" strike="noStrike" dirty="0">
                          <a:solidFill>
                            <a:schemeClr val="bg2"/>
                          </a:solidFill>
                          <a:effectLst/>
                          <a:latin typeface="+mn-lt"/>
                        </a:rPr>
                        <a:t>2013</a:t>
                      </a:r>
                    </a:p>
                  </a:txBody>
                  <a:tcPr marL="8414" marR="8414" marT="8414" marB="0" anchor="b">
                    <a:lnL>
                      <a:noFill/>
                    </a:lnL>
                    <a:lnR>
                      <a:noFill/>
                    </a:lnR>
                    <a:lnT>
                      <a:noFill/>
                    </a:lnT>
                    <a:lnB>
                      <a:noFill/>
                    </a:lnB>
                  </a:tcPr>
                </a:tc>
                <a:extLst>
                  <a:ext uri="{0D108BD9-81ED-4DB2-BD59-A6C34878D82A}">
                    <a16:rowId xmlns:a16="http://schemas.microsoft.com/office/drawing/2014/main" xmlns="" val="10001"/>
                  </a:ext>
                </a:extLst>
              </a:tr>
              <a:tr h="745516">
                <a:tc>
                  <a:txBody>
                    <a:bodyPr/>
                    <a:lstStyle/>
                    <a:p>
                      <a:pPr algn="l" fontAlgn="b"/>
                      <a:r>
                        <a:rPr lang="nb-NO" sz="2000" b="0" i="0" u="none" strike="noStrike" dirty="0" smtClean="0">
                          <a:solidFill>
                            <a:schemeClr val="bg2"/>
                          </a:solidFill>
                          <a:effectLst/>
                          <a:latin typeface="+mn-lt"/>
                        </a:rPr>
                        <a:t>Kvinner</a:t>
                      </a:r>
                      <a:endParaRPr lang="nb-NO" sz="2000" b="0" i="0" u="none" strike="noStrike" dirty="0">
                        <a:solidFill>
                          <a:schemeClr val="bg2"/>
                        </a:solidFill>
                        <a:effectLst/>
                        <a:latin typeface="+mn-lt"/>
                      </a:endParaRPr>
                    </a:p>
                  </a:txBody>
                  <a:tcPr marL="8414" marR="8414" marT="8414" marB="0" anchor="b">
                    <a:lnL>
                      <a:noFill/>
                    </a:lnL>
                    <a:lnR>
                      <a:noFill/>
                    </a:lnR>
                    <a:lnT>
                      <a:noFill/>
                    </a:lnT>
                    <a:lnB>
                      <a:noFill/>
                    </a:lnB>
                  </a:tcPr>
                </a:tc>
                <a:tc>
                  <a:txBody>
                    <a:bodyPr/>
                    <a:lstStyle/>
                    <a:p>
                      <a:pPr algn="ctr" fontAlgn="b"/>
                      <a:r>
                        <a:rPr lang="nb-NO" sz="2000" b="0" i="0" u="none" strike="noStrike" dirty="0" smtClean="0">
                          <a:solidFill>
                            <a:schemeClr val="bg2"/>
                          </a:solidFill>
                          <a:effectLst/>
                          <a:latin typeface="+mn-lt"/>
                        </a:rPr>
                        <a:t> 92</a:t>
                      </a:r>
                      <a:endParaRPr lang="nb-NO" sz="2000" b="0" i="0" u="none" strike="noStrike" dirty="0">
                        <a:solidFill>
                          <a:schemeClr val="bg2"/>
                        </a:solidFill>
                        <a:effectLst/>
                        <a:latin typeface="+mn-lt"/>
                      </a:endParaRPr>
                    </a:p>
                  </a:txBody>
                  <a:tcPr marL="8414" marR="8414" marT="8414" marB="0" anchor="b">
                    <a:lnL>
                      <a:noFill/>
                    </a:lnL>
                    <a:lnR>
                      <a:noFill/>
                    </a:lnR>
                    <a:lnT>
                      <a:noFill/>
                    </a:lnT>
                    <a:lnB>
                      <a:noFill/>
                    </a:lnB>
                  </a:tcPr>
                </a:tc>
                <a:tc>
                  <a:txBody>
                    <a:bodyPr/>
                    <a:lstStyle/>
                    <a:p>
                      <a:pPr algn="ctr" fontAlgn="b"/>
                      <a:r>
                        <a:rPr lang="nb-NO" sz="2000" b="0" i="0" u="none" strike="noStrike" dirty="0" smtClean="0">
                          <a:solidFill>
                            <a:schemeClr val="bg2"/>
                          </a:solidFill>
                          <a:effectLst/>
                          <a:latin typeface="+mn-lt"/>
                        </a:rPr>
                        <a:t>  67</a:t>
                      </a:r>
                      <a:endParaRPr lang="nb-NO" sz="2000" b="0" i="0" u="none" strike="noStrike" dirty="0">
                        <a:solidFill>
                          <a:schemeClr val="bg2"/>
                        </a:solidFill>
                        <a:effectLst/>
                        <a:latin typeface="+mn-lt"/>
                      </a:endParaRPr>
                    </a:p>
                  </a:txBody>
                  <a:tcPr marL="8414" marR="8414" marT="8414" marB="0" anchor="b">
                    <a:lnL>
                      <a:noFill/>
                    </a:lnL>
                    <a:lnR>
                      <a:noFill/>
                    </a:lnR>
                    <a:lnT>
                      <a:noFill/>
                    </a:lnT>
                    <a:lnB>
                      <a:noFill/>
                    </a:lnB>
                  </a:tcPr>
                </a:tc>
                <a:tc>
                  <a:txBody>
                    <a:bodyPr/>
                    <a:lstStyle/>
                    <a:p>
                      <a:pPr algn="ctr" fontAlgn="b"/>
                      <a:r>
                        <a:rPr lang="nb-NO" sz="2000" b="0" i="0" u="none" strike="noStrike" dirty="0" smtClean="0">
                          <a:solidFill>
                            <a:schemeClr val="bg2"/>
                          </a:solidFill>
                          <a:effectLst/>
                          <a:latin typeface="+mn-lt"/>
                        </a:rPr>
                        <a:t> 78</a:t>
                      </a:r>
                      <a:endParaRPr lang="nb-NO" sz="2000" b="0" i="0" u="none" strike="noStrike" dirty="0">
                        <a:solidFill>
                          <a:schemeClr val="bg2"/>
                        </a:solidFill>
                        <a:effectLst/>
                        <a:latin typeface="+mn-lt"/>
                      </a:endParaRPr>
                    </a:p>
                  </a:txBody>
                  <a:tcPr marL="8414" marR="8414" marT="8414" marB="0" anchor="b">
                    <a:lnL>
                      <a:noFill/>
                    </a:lnL>
                    <a:lnR>
                      <a:noFill/>
                    </a:lnR>
                    <a:lnT>
                      <a:noFill/>
                    </a:lnT>
                    <a:lnB>
                      <a:noFill/>
                    </a:lnB>
                  </a:tcPr>
                </a:tc>
                <a:tc>
                  <a:txBody>
                    <a:bodyPr/>
                    <a:lstStyle/>
                    <a:p>
                      <a:pPr algn="ctr" fontAlgn="b"/>
                      <a:r>
                        <a:rPr lang="nb-NO" sz="2000" b="0" i="0" u="none" strike="noStrike" dirty="0" smtClean="0">
                          <a:solidFill>
                            <a:schemeClr val="bg2"/>
                          </a:solidFill>
                          <a:effectLst/>
                          <a:latin typeface="+mn-lt"/>
                        </a:rPr>
                        <a:t> 67</a:t>
                      </a:r>
                      <a:endParaRPr lang="nb-NO" sz="2000" b="0" i="0" u="none" strike="noStrike" dirty="0">
                        <a:solidFill>
                          <a:schemeClr val="bg2"/>
                        </a:solidFill>
                        <a:effectLst/>
                        <a:latin typeface="+mn-lt"/>
                      </a:endParaRPr>
                    </a:p>
                  </a:txBody>
                  <a:tcPr marL="8414" marR="8414" marT="8414" marB="0" anchor="b">
                    <a:lnL>
                      <a:noFill/>
                    </a:lnL>
                    <a:lnR>
                      <a:noFill/>
                    </a:lnR>
                    <a:lnT>
                      <a:noFill/>
                    </a:lnT>
                    <a:lnB>
                      <a:noFill/>
                    </a:lnB>
                  </a:tcPr>
                </a:tc>
                <a:tc>
                  <a:txBody>
                    <a:bodyPr/>
                    <a:lstStyle/>
                    <a:p>
                      <a:pPr algn="ctr" fontAlgn="b"/>
                      <a:r>
                        <a:rPr lang="nb-NO" sz="2000" b="0" i="0" u="none" strike="noStrike" dirty="0" smtClean="0">
                          <a:solidFill>
                            <a:schemeClr val="bg2"/>
                          </a:solidFill>
                          <a:effectLst/>
                          <a:latin typeface="+mn-lt"/>
                        </a:rPr>
                        <a:t>  67</a:t>
                      </a:r>
                      <a:endParaRPr lang="nb-NO" sz="2000" b="0" i="0" u="none" strike="noStrike" dirty="0">
                        <a:solidFill>
                          <a:schemeClr val="bg2"/>
                        </a:solidFill>
                        <a:effectLst/>
                        <a:latin typeface="+mn-lt"/>
                      </a:endParaRPr>
                    </a:p>
                  </a:txBody>
                  <a:tcPr marL="8414" marR="8414" marT="8414" marB="0" anchor="b">
                    <a:lnL>
                      <a:noFill/>
                    </a:lnL>
                    <a:lnR>
                      <a:noFill/>
                    </a:lnR>
                    <a:lnT>
                      <a:noFill/>
                    </a:lnT>
                    <a:lnB>
                      <a:noFill/>
                    </a:lnB>
                  </a:tcPr>
                </a:tc>
                <a:extLst>
                  <a:ext uri="{0D108BD9-81ED-4DB2-BD59-A6C34878D82A}">
                    <a16:rowId xmlns:a16="http://schemas.microsoft.com/office/drawing/2014/main" xmlns="" val="10002"/>
                  </a:ext>
                </a:extLst>
              </a:tr>
              <a:tr h="745516">
                <a:tc>
                  <a:txBody>
                    <a:bodyPr/>
                    <a:lstStyle/>
                    <a:p>
                      <a:pPr algn="l" fontAlgn="b"/>
                      <a:r>
                        <a:rPr lang="nb-NO" sz="2000" b="0" i="0" u="none" strike="noStrike" dirty="0">
                          <a:solidFill>
                            <a:schemeClr val="bg2"/>
                          </a:solidFill>
                          <a:effectLst/>
                          <a:latin typeface="+mn-lt"/>
                        </a:rPr>
                        <a:t>Menn</a:t>
                      </a:r>
                    </a:p>
                  </a:txBody>
                  <a:tcPr marL="8414" marR="8414" marT="8414"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nb-NO" sz="2000" b="0" i="0" u="none" strike="noStrike" dirty="0">
                          <a:solidFill>
                            <a:schemeClr val="bg2"/>
                          </a:solidFill>
                          <a:effectLst/>
                          <a:latin typeface="+mn-lt"/>
                        </a:rPr>
                        <a:t>266</a:t>
                      </a:r>
                    </a:p>
                  </a:txBody>
                  <a:tcPr marL="8414" marR="8414" marT="8414" marB="0" anchor="b">
                    <a:lnL>
                      <a:noFill/>
                    </a:lnL>
                    <a:lnR w="12700" cap="flat" cmpd="sng" algn="ctr">
                      <a:no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nb-NO" sz="2000" b="0" i="0" u="none" strike="noStrike" dirty="0">
                          <a:solidFill>
                            <a:schemeClr val="bg2"/>
                          </a:solidFill>
                          <a:effectLst/>
                          <a:latin typeface="+mn-lt"/>
                        </a:rPr>
                        <a:t>199</a:t>
                      </a:r>
                    </a:p>
                  </a:txBody>
                  <a:tcPr marL="8414" marR="8414" marT="8414" marB="0" anchor="b">
                    <a:lnL w="12700" cap="flat" cmpd="sng" algn="ctr">
                      <a:no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nb-NO" sz="2000" b="0" i="0" u="none" strike="noStrike" dirty="0">
                          <a:solidFill>
                            <a:schemeClr val="bg2"/>
                          </a:solidFill>
                          <a:effectLst/>
                          <a:latin typeface="+mn-lt"/>
                        </a:rPr>
                        <a:t>241</a:t>
                      </a:r>
                    </a:p>
                  </a:txBody>
                  <a:tcPr marL="8414" marR="8414" marT="8414"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nb-NO" sz="2000" b="0" i="0" u="none" strike="noStrike" dirty="0">
                          <a:solidFill>
                            <a:schemeClr val="bg2"/>
                          </a:solidFill>
                          <a:effectLst/>
                          <a:latin typeface="+mn-lt"/>
                        </a:rPr>
                        <a:t>218</a:t>
                      </a:r>
                    </a:p>
                  </a:txBody>
                  <a:tcPr marL="8414" marR="8414" marT="8414"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nb-NO" sz="2000" b="0" i="0" u="none" strike="noStrike" dirty="0" smtClean="0">
                          <a:solidFill>
                            <a:schemeClr val="bg2"/>
                          </a:solidFill>
                          <a:effectLst/>
                          <a:latin typeface="+mn-lt"/>
                        </a:rPr>
                        <a:t>197</a:t>
                      </a:r>
                      <a:endParaRPr lang="nb-NO" sz="2000" b="0" i="0" u="none" strike="noStrike" dirty="0">
                        <a:solidFill>
                          <a:schemeClr val="bg2"/>
                        </a:solidFill>
                        <a:effectLst/>
                        <a:latin typeface="+mn-lt"/>
                      </a:endParaRPr>
                    </a:p>
                  </a:txBody>
                  <a:tcPr marL="8414" marR="8414" marT="8414"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828210">
                <a:tc>
                  <a:txBody>
                    <a:bodyPr/>
                    <a:lstStyle/>
                    <a:p>
                      <a:pPr algn="l" fontAlgn="b"/>
                      <a:endParaRPr lang="nb-NO" sz="2000" b="1" i="0" u="none" strike="noStrike" dirty="0" smtClean="0">
                        <a:solidFill>
                          <a:schemeClr val="bg2"/>
                        </a:solidFill>
                        <a:effectLst/>
                        <a:latin typeface="+mn-lt"/>
                      </a:endParaRPr>
                    </a:p>
                    <a:p>
                      <a:pPr algn="l" fontAlgn="b"/>
                      <a:r>
                        <a:rPr lang="nb-NO" sz="2000" b="1" i="0" u="none" strike="noStrike" dirty="0" smtClean="0">
                          <a:solidFill>
                            <a:schemeClr val="bg2"/>
                          </a:solidFill>
                          <a:effectLst/>
                          <a:latin typeface="+mn-lt"/>
                        </a:rPr>
                        <a:t>Sum</a:t>
                      </a:r>
                      <a:endParaRPr lang="nb-NO" sz="2000" b="1" i="0" u="none" strike="noStrike" dirty="0">
                        <a:solidFill>
                          <a:schemeClr val="bg2"/>
                        </a:solidFill>
                        <a:effectLst/>
                        <a:latin typeface="+mn-lt"/>
                      </a:endParaRPr>
                    </a:p>
                  </a:txBody>
                  <a:tcPr marL="8414" marR="8414" marT="841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nb-NO" sz="2000" b="1" i="0" u="none" strike="noStrike">
                          <a:solidFill>
                            <a:schemeClr val="bg2"/>
                          </a:solidFill>
                          <a:effectLst/>
                          <a:latin typeface="+mn-lt"/>
                        </a:rPr>
                        <a:t>358</a:t>
                      </a:r>
                    </a:p>
                  </a:txBody>
                  <a:tcPr marL="8414" marR="8414" marT="841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nb-NO" sz="2000" b="1" i="0" u="none" strike="noStrike" dirty="0">
                          <a:solidFill>
                            <a:schemeClr val="bg2"/>
                          </a:solidFill>
                          <a:effectLst/>
                          <a:latin typeface="+mn-lt"/>
                        </a:rPr>
                        <a:t>266</a:t>
                      </a:r>
                    </a:p>
                  </a:txBody>
                  <a:tcPr marL="8414" marR="8414" marT="841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nb-NO" sz="2000" b="1" i="0" u="none" strike="noStrike" dirty="0">
                          <a:solidFill>
                            <a:schemeClr val="bg2"/>
                          </a:solidFill>
                          <a:effectLst/>
                          <a:latin typeface="+mn-lt"/>
                        </a:rPr>
                        <a:t>319</a:t>
                      </a:r>
                    </a:p>
                  </a:txBody>
                  <a:tcPr marL="8414" marR="8414" marT="841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nb-NO" sz="2000" b="1" i="0" u="none" strike="noStrike" dirty="0">
                          <a:solidFill>
                            <a:schemeClr val="bg2"/>
                          </a:solidFill>
                          <a:effectLst/>
                          <a:latin typeface="+mn-lt"/>
                        </a:rPr>
                        <a:t>285</a:t>
                      </a:r>
                    </a:p>
                  </a:txBody>
                  <a:tcPr marL="8414" marR="8414" marT="8414"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nb-NO" sz="2000" b="1" i="0" u="none" strike="noStrike" dirty="0">
                          <a:solidFill>
                            <a:schemeClr val="bg2"/>
                          </a:solidFill>
                          <a:effectLst/>
                          <a:latin typeface="+mn-lt"/>
                        </a:rPr>
                        <a:t>264</a:t>
                      </a:r>
                    </a:p>
                  </a:txBody>
                  <a:tcPr marL="8414" marR="8414" marT="8414"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xmlns="" val="10004"/>
                  </a:ext>
                </a:extLst>
              </a:tr>
            </a:tbl>
          </a:graphicData>
        </a:graphic>
      </p:graphicFrame>
      <p:sp>
        <p:nvSpPr>
          <p:cNvPr id="3" name="TekstSylinder 2"/>
          <p:cNvSpPr txBox="1"/>
          <p:nvPr/>
        </p:nvSpPr>
        <p:spPr>
          <a:xfrm>
            <a:off x="1259631" y="5687670"/>
            <a:ext cx="6768753" cy="261610"/>
          </a:xfrm>
          <a:prstGeom prst="rect">
            <a:avLst/>
          </a:prstGeom>
          <a:noFill/>
        </p:spPr>
        <p:txBody>
          <a:bodyPr wrap="square" rtlCol="0">
            <a:spAutoFit/>
          </a:bodyPr>
          <a:lstStyle/>
          <a:p>
            <a:r>
              <a:rPr lang="nb-NO" sz="1100" dirty="0" smtClean="0">
                <a:solidFill>
                  <a:schemeClr val="bg2"/>
                </a:solidFill>
                <a:latin typeface="+mj-lt"/>
              </a:rPr>
              <a:t>Kilde: https</a:t>
            </a:r>
            <a:r>
              <a:rPr lang="nb-NO" sz="1100" dirty="0">
                <a:solidFill>
                  <a:schemeClr val="bg2"/>
                </a:solidFill>
                <a:latin typeface="+mj-lt"/>
              </a:rPr>
              <a:t>://</a:t>
            </a:r>
            <a:r>
              <a:rPr lang="nb-NO" sz="1100" dirty="0" smtClean="0">
                <a:solidFill>
                  <a:schemeClr val="bg2"/>
                </a:solidFill>
                <a:latin typeface="+mj-lt"/>
              </a:rPr>
              <a:t>www.ssb.no/transport-og-reiseliv/statistikker/vtu/aar/2016-05-31/01.09.17</a:t>
            </a:r>
            <a:endParaRPr lang="nb-NO" sz="1100" dirty="0">
              <a:solidFill>
                <a:schemeClr val="bg2"/>
              </a:solidFill>
              <a:latin typeface="+mj-lt"/>
            </a:endParaRPr>
          </a:p>
        </p:txBody>
      </p:sp>
    </p:spTree>
    <p:extLst>
      <p:ext uri="{BB962C8B-B14F-4D97-AF65-F5344CB8AC3E}">
        <p14:creationId xmlns:p14="http://schemas.microsoft.com/office/powerpoint/2010/main" val="40704651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567655"/>
            <a:ext cx="8229600" cy="773113"/>
          </a:xfrm>
        </p:spPr>
        <p:txBody>
          <a:bodyPr/>
          <a:lstStyle/>
          <a:p>
            <a:pPr algn="ctr"/>
            <a:r>
              <a:rPr lang="nb-NO" dirty="0" smtClean="0"/>
              <a:t>Tall for </a:t>
            </a:r>
            <a:r>
              <a:rPr lang="nb-NO" dirty="0" err="1" smtClean="0"/>
              <a:t>norden</a:t>
            </a:r>
            <a:endParaRPr lang="nb-NO" dirty="0"/>
          </a:p>
        </p:txBody>
      </p:sp>
      <p:sp>
        <p:nvSpPr>
          <p:cNvPr id="3" name="Plassholder for innhold 2"/>
          <p:cNvSpPr>
            <a:spLocks noGrp="1"/>
          </p:cNvSpPr>
          <p:nvPr>
            <p:ph sz="half" idx="1"/>
          </p:nvPr>
        </p:nvSpPr>
        <p:spPr>
          <a:xfrm>
            <a:off x="4658544" y="1700808"/>
            <a:ext cx="4038600" cy="4065588"/>
          </a:xfrm>
        </p:spPr>
        <p:txBody>
          <a:bodyPr/>
          <a:lstStyle/>
          <a:p>
            <a:r>
              <a:rPr lang="nb-NO" sz="2000" dirty="0" smtClean="0"/>
              <a:t> I Norge i 2015 omkom 117</a:t>
            </a:r>
          </a:p>
          <a:p>
            <a:pPr>
              <a:buNone/>
            </a:pPr>
            <a:r>
              <a:rPr lang="nb-NO" sz="2000" dirty="0"/>
              <a:t> </a:t>
            </a:r>
            <a:r>
              <a:rPr lang="nb-NO" sz="2000" dirty="0" smtClean="0"/>
              <a:t>  mennesker, noe som tilsvarer </a:t>
            </a:r>
            <a:r>
              <a:rPr lang="nb-NO" sz="2000" b="1" dirty="0" smtClean="0">
                <a:solidFill>
                  <a:schemeClr val="accent3">
                    <a:lumMod val="75000"/>
                  </a:schemeClr>
                </a:solidFill>
              </a:rPr>
              <a:t>2,2</a:t>
            </a:r>
          </a:p>
          <a:p>
            <a:pPr>
              <a:buNone/>
            </a:pPr>
            <a:r>
              <a:rPr lang="nb-NO" sz="2000" dirty="0"/>
              <a:t> </a:t>
            </a:r>
            <a:r>
              <a:rPr lang="nb-NO" sz="2000" dirty="0" smtClean="0"/>
              <a:t>  </a:t>
            </a:r>
            <a:r>
              <a:rPr lang="nb-NO" sz="2000" dirty="0"/>
              <a:t>drepte per 100 000 innbyggere</a:t>
            </a:r>
            <a:r>
              <a:rPr lang="nb-NO" sz="2000" dirty="0" smtClean="0"/>
              <a:t>.</a:t>
            </a:r>
          </a:p>
          <a:p>
            <a:endParaRPr lang="nb-NO" sz="2000" dirty="0" smtClean="0"/>
          </a:p>
          <a:p>
            <a:r>
              <a:rPr lang="nb-NO" sz="2000" dirty="0" smtClean="0"/>
              <a:t> </a:t>
            </a:r>
            <a:r>
              <a:rPr lang="nb-NO" sz="2000" dirty="0"/>
              <a:t>I </a:t>
            </a:r>
            <a:r>
              <a:rPr lang="nb-NO" sz="2000" dirty="0" smtClean="0"/>
              <a:t>Sverige samme år </a:t>
            </a:r>
            <a:r>
              <a:rPr lang="nb-NO" sz="2000" dirty="0"/>
              <a:t>omkom 259 i </a:t>
            </a:r>
            <a:endParaRPr lang="nb-NO" sz="2000" dirty="0" smtClean="0"/>
          </a:p>
          <a:p>
            <a:pPr>
              <a:buNone/>
            </a:pPr>
            <a:r>
              <a:rPr lang="nb-NO" sz="2000" dirty="0"/>
              <a:t> </a:t>
            </a:r>
            <a:r>
              <a:rPr lang="nb-NO" sz="2000" dirty="0" smtClean="0"/>
              <a:t>  trafikken</a:t>
            </a:r>
            <a:r>
              <a:rPr lang="nb-NO" sz="2000" dirty="0"/>
              <a:t>, noe som tilsvarer </a:t>
            </a:r>
            <a:r>
              <a:rPr lang="nb-NO" sz="2000" b="1" dirty="0">
                <a:solidFill>
                  <a:schemeClr val="accent3">
                    <a:lumMod val="75000"/>
                  </a:schemeClr>
                </a:solidFill>
              </a:rPr>
              <a:t>2,6</a:t>
            </a:r>
            <a:r>
              <a:rPr lang="nb-NO" sz="2000" dirty="0"/>
              <a:t> </a:t>
            </a:r>
            <a:endParaRPr lang="nb-NO" sz="2000" dirty="0" smtClean="0"/>
          </a:p>
          <a:p>
            <a:pPr>
              <a:buNone/>
            </a:pPr>
            <a:r>
              <a:rPr lang="nb-NO" sz="2000" dirty="0"/>
              <a:t> </a:t>
            </a:r>
            <a:r>
              <a:rPr lang="nb-NO" sz="2000" dirty="0" smtClean="0"/>
              <a:t>  drepte </a:t>
            </a:r>
            <a:r>
              <a:rPr lang="nb-NO" sz="2000" dirty="0"/>
              <a:t>per 100 000 innbyggere. </a:t>
            </a:r>
            <a:endParaRPr lang="nb-NO" sz="2000" dirty="0" smtClean="0"/>
          </a:p>
          <a:p>
            <a:pPr>
              <a:buNone/>
            </a:pPr>
            <a:endParaRPr lang="nb-NO" sz="2000" dirty="0" smtClean="0"/>
          </a:p>
          <a:p>
            <a:r>
              <a:rPr lang="nb-NO" sz="2000" dirty="0" smtClean="0"/>
              <a:t> Tilsvarende </a:t>
            </a:r>
            <a:r>
              <a:rPr lang="nb-NO" sz="2000" dirty="0"/>
              <a:t>risiko i Danmark </a:t>
            </a:r>
            <a:r>
              <a:rPr lang="nb-NO" sz="2000" dirty="0" smtClean="0"/>
              <a:t>og</a:t>
            </a:r>
          </a:p>
          <a:p>
            <a:pPr>
              <a:buNone/>
            </a:pPr>
            <a:r>
              <a:rPr lang="nb-NO" sz="2000" dirty="0"/>
              <a:t> </a:t>
            </a:r>
            <a:r>
              <a:rPr lang="nb-NO" sz="2000" dirty="0" smtClean="0"/>
              <a:t>  </a:t>
            </a:r>
            <a:r>
              <a:rPr lang="nb-NO" sz="2000" dirty="0"/>
              <a:t>Finland var henholdsvis </a:t>
            </a:r>
            <a:r>
              <a:rPr lang="nb-NO" sz="2000" b="1" dirty="0">
                <a:solidFill>
                  <a:schemeClr val="accent3">
                    <a:lumMod val="75000"/>
                  </a:schemeClr>
                </a:solidFill>
              </a:rPr>
              <a:t>3,1</a:t>
            </a:r>
            <a:r>
              <a:rPr lang="nb-NO" sz="2000" dirty="0"/>
              <a:t> og </a:t>
            </a:r>
            <a:r>
              <a:rPr lang="nb-NO" sz="2000" b="1" dirty="0">
                <a:solidFill>
                  <a:schemeClr val="accent3">
                    <a:lumMod val="75000"/>
                  </a:schemeClr>
                </a:solidFill>
              </a:rPr>
              <a:t>4,7</a:t>
            </a:r>
            <a:r>
              <a:rPr lang="nb-NO" sz="2000" dirty="0"/>
              <a:t>.</a:t>
            </a:r>
          </a:p>
        </p:txBody>
      </p:sp>
      <p:pic>
        <p:nvPicPr>
          <p:cNvPr id="8" name="Bild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2132856"/>
            <a:ext cx="4125783" cy="2740259"/>
          </a:xfrm>
          <a:prstGeom prst="rect">
            <a:avLst/>
          </a:prstGeom>
          <a:ln>
            <a:noFill/>
          </a:ln>
          <a:effectLst>
            <a:softEdge rad="112500"/>
          </a:effectLst>
        </p:spPr>
      </p:pic>
    </p:spTree>
    <p:extLst>
      <p:ext uri="{BB962C8B-B14F-4D97-AF65-F5344CB8AC3E}">
        <p14:creationId xmlns:p14="http://schemas.microsoft.com/office/powerpoint/2010/main" val="8233967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innhold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94928" y="1628800"/>
            <a:ext cx="6851104" cy="3870874"/>
          </a:xfrm>
        </p:spPr>
      </p:pic>
      <p:sp>
        <p:nvSpPr>
          <p:cNvPr id="2" name="Tittel 1"/>
          <p:cNvSpPr>
            <a:spLocks noGrp="1"/>
          </p:cNvSpPr>
          <p:nvPr>
            <p:ph type="title"/>
          </p:nvPr>
        </p:nvSpPr>
        <p:spPr>
          <a:xfrm>
            <a:off x="395536" y="563446"/>
            <a:ext cx="8229600" cy="638175"/>
          </a:xfrm>
        </p:spPr>
        <p:txBody>
          <a:bodyPr/>
          <a:lstStyle/>
          <a:p>
            <a:pPr algn="ctr"/>
            <a:r>
              <a:rPr lang="nb-NO" dirty="0" smtClean="0"/>
              <a:t>selvdrap på våre veger?</a:t>
            </a:r>
            <a:endParaRPr lang="nb-NO" dirty="0"/>
          </a:p>
        </p:txBody>
      </p:sp>
      <p:sp>
        <p:nvSpPr>
          <p:cNvPr id="3" name="Plassholder for innhold 2"/>
          <p:cNvSpPr>
            <a:spLocks noGrp="1"/>
          </p:cNvSpPr>
          <p:nvPr>
            <p:ph sz="half" idx="1"/>
          </p:nvPr>
        </p:nvSpPr>
        <p:spPr>
          <a:xfrm>
            <a:off x="4925888" y="1935120"/>
            <a:ext cx="4038600" cy="845808"/>
          </a:xfrm>
        </p:spPr>
        <p:txBody>
          <a:bodyPr/>
          <a:lstStyle/>
          <a:p>
            <a:pPr>
              <a:buNone/>
            </a:pPr>
            <a:r>
              <a:rPr lang="nb-NO" sz="2000" dirty="0" smtClean="0">
                <a:latin typeface="Lato Light" panose="020F0302020204030203"/>
              </a:rPr>
              <a:t>Antatte selvdrap </a:t>
            </a:r>
            <a:r>
              <a:rPr lang="nb-NO" sz="2000" dirty="0">
                <a:latin typeface="Lato Light" panose="020F0302020204030203"/>
              </a:rPr>
              <a:t>på norske veier mellom </a:t>
            </a:r>
            <a:endParaRPr lang="pl-PL" sz="2000" dirty="0" smtClean="0">
              <a:latin typeface="Lato Light" panose="020F0302020204030203"/>
            </a:endParaRPr>
          </a:p>
          <a:p>
            <a:pPr>
              <a:buNone/>
            </a:pPr>
            <a:r>
              <a:rPr lang="nb-NO" sz="2000" b="1" dirty="0" smtClean="0">
                <a:latin typeface="Lato Light" panose="020F0302020204030203"/>
              </a:rPr>
              <a:t>2005–2014</a:t>
            </a:r>
            <a:r>
              <a:rPr lang="nb-NO" sz="2000" dirty="0" smtClean="0">
                <a:latin typeface="Lato Light" panose="020F0302020204030203"/>
              </a:rPr>
              <a:t> </a:t>
            </a:r>
            <a:r>
              <a:rPr lang="nb-NO" sz="2000" dirty="0">
                <a:latin typeface="Lato Light" panose="020F0302020204030203"/>
              </a:rPr>
              <a:t>fordelt på fylker. </a:t>
            </a:r>
            <a:endParaRPr lang="nb-NO" sz="2000" dirty="0" smtClean="0">
              <a:latin typeface="Lato Light" panose="020F0302020204030203"/>
            </a:endParaRPr>
          </a:p>
          <a:p>
            <a:pPr>
              <a:buNone/>
            </a:pPr>
            <a:endParaRPr lang="nb-NO" sz="2000" dirty="0" smtClean="0">
              <a:latin typeface="Lato Light" panose="020F0302020204030203"/>
            </a:endParaRPr>
          </a:p>
          <a:p>
            <a:pPr>
              <a:buNone/>
            </a:pPr>
            <a:r>
              <a:rPr lang="nb-NO" sz="2000" dirty="0" smtClean="0">
                <a:latin typeface="Lato Light" panose="020F0302020204030203"/>
              </a:rPr>
              <a:t>78 er antatte selvmord rapportert</a:t>
            </a:r>
          </a:p>
          <a:p>
            <a:pPr>
              <a:buNone/>
            </a:pPr>
            <a:r>
              <a:rPr lang="nb-NO" sz="2000" dirty="0" smtClean="0">
                <a:latin typeface="Lato Light" panose="020F0302020204030203"/>
              </a:rPr>
              <a:t>av politiet, mens 104 er rapportert</a:t>
            </a:r>
          </a:p>
          <a:p>
            <a:pPr>
              <a:buNone/>
            </a:pPr>
            <a:r>
              <a:rPr lang="nb-NO" sz="2000" dirty="0" smtClean="0">
                <a:latin typeface="Lato Light" panose="020F0302020204030203"/>
              </a:rPr>
              <a:t>av Statens vegvesens </a:t>
            </a:r>
          </a:p>
          <a:p>
            <a:pPr>
              <a:buNone/>
            </a:pPr>
            <a:r>
              <a:rPr lang="nb-NO" sz="2000" dirty="0" err="1" smtClean="0">
                <a:latin typeface="Lato Light" panose="020F0302020204030203"/>
              </a:rPr>
              <a:t>ulykkesgruppe</a:t>
            </a:r>
            <a:r>
              <a:rPr lang="nb-NO" sz="2000" dirty="0" smtClean="0">
                <a:latin typeface="Lato Light" panose="020F0302020204030203"/>
              </a:rPr>
              <a:t>.</a:t>
            </a:r>
            <a:endParaRPr lang="nb-NO" sz="2000" dirty="0">
              <a:latin typeface="Lato Light" panose="020F0302020204030203"/>
            </a:endParaRPr>
          </a:p>
        </p:txBody>
      </p:sp>
      <p:sp>
        <p:nvSpPr>
          <p:cNvPr id="7" name="Rektangel 6"/>
          <p:cNvSpPr/>
          <p:nvPr/>
        </p:nvSpPr>
        <p:spPr>
          <a:xfrm>
            <a:off x="419204" y="5805264"/>
            <a:ext cx="6696744" cy="261610"/>
          </a:xfrm>
          <a:prstGeom prst="rect">
            <a:avLst/>
          </a:prstGeom>
        </p:spPr>
        <p:txBody>
          <a:bodyPr wrap="square">
            <a:spAutoFit/>
          </a:bodyPr>
          <a:lstStyle/>
          <a:p>
            <a:r>
              <a:rPr lang="nb-NO" sz="1050" dirty="0" smtClean="0">
                <a:solidFill>
                  <a:schemeClr val="bg2"/>
                </a:solidFill>
                <a:latin typeface="+mj-lt"/>
              </a:rPr>
              <a:t>Kilde: </a:t>
            </a:r>
            <a:r>
              <a:rPr lang="nb-NO" sz="1050" dirty="0" smtClean="0">
                <a:solidFill>
                  <a:schemeClr val="bg2"/>
                </a:solidFill>
                <a:latin typeface="+mj-lt"/>
                <a:hlinkClick r:id="rId4"/>
              </a:rPr>
              <a:t>http</a:t>
            </a:r>
            <a:r>
              <a:rPr lang="nb-NO" sz="1050" dirty="0">
                <a:solidFill>
                  <a:schemeClr val="bg2"/>
                </a:solidFill>
                <a:latin typeface="+mj-lt"/>
                <a:hlinkClick r:id="rId4"/>
              </a:rPr>
              <a:t>://</a:t>
            </a:r>
            <a:r>
              <a:rPr lang="nb-NO" sz="1050" dirty="0" smtClean="0">
                <a:solidFill>
                  <a:schemeClr val="bg2"/>
                </a:solidFill>
                <a:latin typeface="+mj-lt"/>
                <a:hlinkClick r:id="rId4"/>
              </a:rPr>
              <a:t>www.nrk.no/norge/tror-182-trafikkdodsfall-er-selvmord-1.12665353</a:t>
            </a:r>
            <a:r>
              <a:rPr lang="nb-NO" sz="1050" dirty="0" smtClean="0">
                <a:solidFill>
                  <a:schemeClr val="bg2"/>
                </a:solidFill>
                <a:latin typeface="+mj-lt"/>
              </a:rPr>
              <a:t> dato: 25.11.2015</a:t>
            </a:r>
            <a:endParaRPr lang="nb-NO" sz="1050" dirty="0">
              <a:solidFill>
                <a:schemeClr val="bg2"/>
              </a:solidFill>
              <a:latin typeface="+mj-lt"/>
            </a:endParaRPr>
          </a:p>
        </p:txBody>
      </p:sp>
      <p:sp>
        <p:nvSpPr>
          <p:cNvPr id="8" name="Rektangel 7"/>
          <p:cNvSpPr/>
          <p:nvPr/>
        </p:nvSpPr>
        <p:spPr>
          <a:xfrm>
            <a:off x="421681" y="6004595"/>
            <a:ext cx="2212465" cy="246221"/>
          </a:xfrm>
          <a:prstGeom prst="rect">
            <a:avLst/>
          </a:prstGeom>
        </p:spPr>
        <p:txBody>
          <a:bodyPr wrap="none">
            <a:spAutoFit/>
          </a:bodyPr>
          <a:lstStyle/>
          <a:p>
            <a:r>
              <a:rPr lang="nb-NO" sz="1000" dirty="0" smtClean="0">
                <a:solidFill>
                  <a:schemeClr val="bg2"/>
                </a:solidFill>
                <a:latin typeface="+mj-lt"/>
              </a:rPr>
              <a:t>Grafikk: </a:t>
            </a:r>
            <a:r>
              <a:rPr lang="nb-NO" sz="1000" dirty="0">
                <a:solidFill>
                  <a:schemeClr val="bg2"/>
                </a:solidFill>
                <a:latin typeface="+mj-lt"/>
              </a:rPr>
              <a:t>Mari </a:t>
            </a:r>
            <a:r>
              <a:rPr lang="nb-NO" sz="1000" dirty="0" err="1">
                <a:solidFill>
                  <a:schemeClr val="bg2"/>
                </a:solidFill>
                <a:latin typeface="+mj-lt"/>
              </a:rPr>
              <a:t>Grafsrønningen</a:t>
            </a:r>
            <a:r>
              <a:rPr lang="nb-NO" sz="1000" dirty="0">
                <a:solidFill>
                  <a:schemeClr val="bg2"/>
                </a:solidFill>
                <a:latin typeface="+mj-lt"/>
              </a:rPr>
              <a:t> / NRK</a:t>
            </a:r>
          </a:p>
        </p:txBody>
      </p:sp>
    </p:spTree>
    <p:extLst>
      <p:ext uri="{BB962C8B-B14F-4D97-AF65-F5344CB8AC3E}">
        <p14:creationId xmlns:p14="http://schemas.microsoft.com/office/powerpoint/2010/main" val="6211027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44000" cy="6858000"/>
          </a:xfrm>
          <a:prstGeom prst="rect">
            <a:avLst/>
          </a:prstGeom>
        </p:spPr>
      </p:pic>
      <p:sp>
        <p:nvSpPr>
          <p:cNvPr id="2" name="Tittel 1"/>
          <p:cNvSpPr>
            <a:spLocks noGrp="1"/>
          </p:cNvSpPr>
          <p:nvPr>
            <p:ph type="title"/>
          </p:nvPr>
        </p:nvSpPr>
        <p:spPr>
          <a:xfrm>
            <a:off x="755576" y="1575767"/>
            <a:ext cx="8229600" cy="773113"/>
          </a:xfrm>
        </p:spPr>
        <p:txBody>
          <a:bodyPr/>
          <a:lstStyle/>
          <a:p>
            <a:r>
              <a:rPr lang="nb-NO" sz="4000" b="1" dirty="0" smtClean="0">
                <a:latin typeface="+mn-lt"/>
              </a:rPr>
              <a:t>R</a:t>
            </a:r>
            <a:r>
              <a:rPr lang="pl-PL" sz="4000" b="1" dirty="0" smtClean="0">
                <a:latin typeface="+mn-lt"/>
              </a:rPr>
              <a:t>isiko</a:t>
            </a:r>
            <a:endParaRPr lang="nb-NO" sz="4000" b="1" dirty="0">
              <a:latin typeface="+mn-lt"/>
            </a:endParaRPr>
          </a:p>
        </p:txBody>
      </p:sp>
    </p:spTree>
    <p:extLst>
      <p:ext uri="{BB962C8B-B14F-4D97-AF65-F5344CB8AC3E}">
        <p14:creationId xmlns:p14="http://schemas.microsoft.com/office/powerpoint/2010/main" val="6167755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572"/>
            <a:ext cx="9163731" cy="6395900"/>
          </a:xfrm>
          <a:prstGeom prst="rect">
            <a:avLst/>
          </a:prstGeom>
          <a:ln>
            <a:noFill/>
          </a:ln>
          <a:effectLst/>
          <a:scene3d>
            <a:camera prst="orthographicFront">
              <a:rot lat="0" lon="0" rev="0"/>
            </a:camera>
            <a:lightRig rig="chilly" dir="t">
              <a:rot lat="0" lon="0" rev="18480000"/>
            </a:lightRig>
          </a:scene3d>
          <a:sp3d prstMaterial="clear">
            <a:bevelT h="63500"/>
          </a:sp3d>
        </p:spPr>
      </p:pic>
      <p:sp>
        <p:nvSpPr>
          <p:cNvPr id="2" name="Tittel 1"/>
          <p:cNvSpPr>
            <a:spLocks noGrp="1"/>
          </p:cNvSpPr>
          <p:nvPr>
            <p:ph type="title"/>
          </p:nvPr>
        </p:nvSpPr>
        <p:spPr>
          <a:xfrm>
            <a:off x="457200" y="1071711"/>
            <a:ext cx="8229600" cy="773113"/>
          </a:xfrm>
        </p:spPr>
        <p:txBody>
          <a:bodyPr/>
          <a:lstStyle/>
          <a:p>
            <a:pPr algn="ctr"/>
            <a:r>
              <a:rPr lang="nb-NO" dirty="0" smtClean="0">
                <a:latin typeface="+mn-lt"/>
              </a:rPr>
              <a:t>Risiko defineres som</a:t>
            </a:r>
            <a:endParaRPr lang="nb-NO" dirty="0">
              <a:latin typeface="+mn-lt"/>
            </a:endParaRPr>
          </a:p>
        </p:txBody>
      </p:sp>
      <p:sp>
        <p:nvSpPr>
          <p:cNvPr id="3" name="Plassholder for innhold 2"/>
          <p:cNvSpPr>
            <a:spLocks noGrp="1"/>
          </p:cNvSpPr>
          <p:nvPr>
            <p:ph sz="half" idx="1"/>
          </p:nvPr>
        </p:nvSpPr>
        <p:spPr>
          <a:xfrm>
            <a:off x="457200" y="1739676"/>
            <a:ext cx="7859216" cy="4065588"/>
          </a:xfrm>
        </p:spPr>
        <p:txBody>
          <a:bodyPr/>
          <a:lstStyle/>
          <a:p>
            <a:pPr algn="ctr">
              <a:buNone/>
            </a:pPr>
            <a:endParaRPr lang="nb-NO" sz="2400" b="1" dirty="0" smtClean="0"/>
          </a:p>
          <a:p>
            <a:pPr algn="ctr">
              <a:buNone/>
            </a:pPr>
            <a:endParaRPr lang="nb-NO" sz="2400" b="1" dirty="0"/>
          </a:p>
          <a:p>
            <a:pPr algn="ctr">
              <a:buNone/>
            </a:pPr>
            <a:r>
              <a:rPr lang="nb-NO" sz="2400" b="1" dirty="0" smtClean="0"/>
              <a:t>Sannsynlighet for at en uønsket hendelse skal inntreffe  </a:t>
            </a:r>
          </a:p>
          <a:p>
            <a:pPr algn="ctr">
              <a:buNone/>
            </a:pPr>
            <a:r>
              <a:rPr lang="nb-NO" sz="2400" b="1" dirty="0" err="1" smtClean="0"/>
              <a:t>X</a:t>
            </a:r>
            <a:r>
              <a:rPr lang="nb-NO" sz="2400" b="1" dirty="0" smtClean="0"/>
              <a:t>  </a:t>
            </a:r>
          </a:p>
          <a:p>
            <a:pPr algn="ctr">
              <a:buNone/>
            </a:pPr>
            <a:r>
              <a:rPr lang="nb-NO" sz="2400" b="1" dirty="0" smtClean="0"/>
              <a:t>Konsekvens dersom hendelsen inntreffer </a:t>
            </a:r>
          </a:p>
          <a:p>
            <a:pPr algn="ctr">
              <a:buNone/>
            </a:pPr>
            <a:r>
              <a:rPr lang="nb-NO" sz="3600" b="1" dirty="0" smtClean="0">
                <a:solidFill>
                  <a:srgbClr val="FF0000"/>
                </a:solidFill>
              </a:rPr>
              <a:t>= RISIKO</a:t>
            </a:r>
            <a:endParaRPr lang="nb-NO" sz="3600" b="1" dirty="0">
              <a:solidFill>
                <a:srgbClr val="FF0000"/>
              </a:solidFill>
            </a:endParaRPr>
          </a:p>
        </p:txBody>
      </p:sp>
    </p:spTree>
    <p:extLst>
      <p:ext uri="{BB962C8B-B14F-4D97-AF65-F5344CB8AC3E}">
        <p14:creationId xmlns:p14="http://schemas.microsoft.com/office/powerpoint/2010/main" val="19368111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p:cNvSpPr>
            <a:spLocks noGrp="1"/>
          </p:cNvSpPr>
          <p:nvPr>
            <p:ph sz="half" idx="1"/>
          </p:nvPr>
        </p:nvSpPr>
        <p:spPr>
          <a:xfrm>
            <a:off x="5364088" y="1911029"/>
            <a:ext cx="3852428" cy="4352925"/>
          </a:xfrm>
        </p:spPr>
        <p:txBody>
          <a:bodyPr/>
          <a:lstStyle/>
          <a:p>
            <a:pPr marL="0" indent="0">
              <a:buNone/>
            </a:pPr>
            <a:r>
              <a:rPr lang="nb-NO" sz="2400" dirty="0" smtClean="0"/>
              <a:t>Sannsynligheten for å bli innblandet i en ulykke er avhengig av bl.a. hvor mye man befinner seg i trafikken (eksponeringen)</a:t>
            </a:r>
            <a:endParaRPr lang="nb-NO" sz="2400" dirty="0"/>
          </a:p>
        </p:txBody>
      </p:sp>
      <p:sp>
        <p:nvSpPr>
          <p:cNvPr id="6" name="Tittel 5"/>
          <p:cNvSpPr txBox="1">
            <a:spLocks/>
          </p:cNvSpPr>
          <p:nvPr/>
        </p:nvSpPr>
        <p:spPr>
          <a:xfrm>
            <a:off x="468313" y="912813"/>
            <a:ext cx="8229600" cy="638175"/>
          </a:xfrm>
          <a:prstGeom prst="rect">
            <a:avLst/>
          </a:prstGeom>
        </p:spPr>
        <p:txBody>
          <a:bodyPr/>
          <a:lstStyle/>
          <a:p>
            <a:pPr marL="0" marR="0" lvl="0" indent="0" defTabSz="914400" rtl="0" eaLnBrk="1" fontAlgn="base" latinLnBrk="0" hangingPunct="1">
              <a:lnSpc>
                <a:spcPct val="100000"/>
              </a:lnSpc>
              <a:spcBef>
                <a:spcPct val="0"/>
              </a:spcBef>
              <a:spcAft>
                <a:spcPct val="0"/>
              </a:spcAft>
              <a:buClrTx/>
              <a:buSzTx/>
              <a:buFontTx/>
              <a:buNone/>
              <a:tabLst/>
              <a:defRPr/>
            </a:pPr>
            <a:endParaRPr kumimoji="0" lang="nb-NO" sz="4000" b="1" i="0" u="none" strike="noStrike" kern="0" cap="none" spc="0" normalizeH="0" baseline="0" noProof="0" dirty="0">
              <a:ln>
                <a:noFill/>
              </a:ln>
              <a:solidFill>
                <a:srgbClr val="CC3300"/>
              </a:solidFill>
              <a:effectLst/>
              <a:uLnTx/>
              <a:uFillTx/>
              <a:latin typeface="Arial Narrow" pitchFamily="34" charset="0"/>
              <a:ea typeface="+mj-ea"/>
              <a:cs typeface="+mj-cs"/>
            </a:endParaRPr>
          </a:p>
        </p:txBody>
      </p:sp>
      <p:pic>
        <p:nvPicPr>
          <p:cNvPr id="10" name="Picture 2" descr="D:\Data (D)\Mine bilder\Nikon\Fig 2_3.jpg"/>
          <p:cNvPicPr>
            <a:picLocks noChangeAspect="1" noChangeArrowheads="1"/>
          </p:cNvPicPr>
          <p:nvPr/>
        </p:nvPicPr>
        <p:blipFill>
          <a:blip r:embed="rId3" cstate="print"/>
          <a:stretch>
            <a:fillRect/>
          </a:stretch>
        </p:blipFill>
        <p:spPr bwMode="auto">
          <a:xfrm>
            <a:off x="251520" y="1929682"/>
            <a:ext cx="4775972" cy="3174155"/>
          </a:xfrm>
          <a:prstGeom prst="rect">
            <a:avLst/>
          </a:prstGeom>
          <a:ln>
            <a:noFill/>
          </a:ln>
          <a:effectLst>
            <a:softEdge rad="112500"/>
          </a:effectLst>
        </p:spPr>
      </p:pic>
      <p:sp>
        <p:nvSpPr>
          <p:cNvPr id="3" name="Avrundet rektangel 2"/>
          <p:cNvSpPr/>
          <p:nvPr/>
        </p:nvSpPr>
        <p:spPr>
          <a:xfrm>
            <a:off x="5868144" y="4089004"/>
            <a:ext cx="2232248" cy="1081174"/>
          </a:xfrm>
          <a:prstGeom prst="roundRect">
            <a:avLst>
              <a:gd name="adj" fmla="val 0"/>
            </a:avLst>
          </a:prstGeom>
          <a:solidFill>
            <a:schemeClr val="accent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smtClean="0">
                <a:solidFill>
                  <a:schemeClr val="tx1"/>
                </a:solidFill>
              </a:rPr>
              <a:t>Hvilke andre faktorer mener du er avgjørende?</a:t>
            </a:r>
            <a:endParaRPr lang="nb-NO" b="1" dirty="0">
              <a:solidFill>
                <a:schemeClr val="tx1"/>
              </a:solidFill>
            </a:endParaRPr>
          </a:p>
        </p:txBody>
      </p:sp>
      <p:sp>
        <p:nvSpPr>
          <p:cNvPr id="9" name="Tittel 1"/>
          <p:cNvSpPr>
            <a:spLocks noGrp="1"/>
          </p:cNvSpPr>
          <p:nvPr>
            <p:ph type="title"/>
          </p:nvPr>
        </p:nvSpPr>
        <p:spPr>
          <a:xfrm>
            <a:off x="457200" y="567655"/>
            <a:ext cx="8229600" cy="773113"/>
          </a:xfrm>
        </p:spPr>
        <p:txBody>
          <a:bodyPr/>
          <a:lstStyle/>
          <a:p>
            <a:pPr algn="ctr"/>
            <a:r>
              <a:rPr lang="nb-NO" dirty="0" err="1" smtClean="0"/>
              <a:t>ulykkesutsatthet</a:t>
            </a:r>
            <a:endParaRPr lang="nb-NO"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353164"/>
            <a:ext cx="8229600" cy="1419652"/>
          </a:xfrm>
        </p:spPr>
        <p:txBody>
          <a:bodyPr/>
          <a:lstStyle/>
          <a:p>
            <a:pPr algn="ctr"/>
            <a:r>
              <a:rPr lang="nb-NO" sz="3600" dirty="0" smtClean="0">
                <a:latin typeface="Lato Light" panose="020F0302020204030203"/>
              </a:rPr>
              <a:t>Spesielle risikoforhold </a:t>
            </a:r>
            <a:r>
              <a:rPr lang="pl-PL" sz="3600" dirty="0" smtClean="0">
                <a:latin typeface="Lato Light" panose="020F0302020204030203"/>
              </a:rPr>
              <a:t/>
            </a:r>
            <a:br>
              <a:rPr lang="pl-PL" sz="3600" dirty="0" smtClean="0">
                <a:latin typeface="Lato Light" panose="020F0302020204030203"/>
              </a:rPr>
            </a:br>
            <a:r>
              <a:rPr lang="nb-NO" sz="3600" dirty="0" smtClean="0">
                <a:latin typeface="Lato Light" panose="020F0302020204030203"/>
              </a:rPr>
              <a:t>med tunge kjøretøy </a:t>
            </a:r>
            <a:r>
              <a:rPr lang="nb-NO" sz="3600" dirty="0" smtClean="0"/>
              <a:t/>
            </a:r>
            <a:br>
              <a:rPr lang="nb-NO" sz="3600" dirty="0" smtClean="0"/>
            </a:br>
            <a:endParaRPr lang="nb-NO" dirty="0"/>
          </a:p>
        </p:txBody>
      </p:sp>
      <p:sp>
        <p:nvSpPr>
          <p:cNvPr id="3" name="Plassholder for innhold 2"/>
          <p:cNvSpPr>
            <a:spLocks noGrp="1"/>
          </p:cNvSpPr>
          <p:nvPr>
            <p:ph sz="half" idx="1"/>
          </p:nvPr>
        </p:nvSpPr>
        <p:spPr>
          <a:xfrm>
            <a:off x="5508103" y="1812379"/>
            <a:ext cx="3528393" cy="4352925"/>
          </a:xfrm>
        </p:spPr>
        <p:txBody>
          <a:bodyPr/>
          <a:lstStyle/>
          <a:p>
            <a:pPr marL="342900" indent="-342900">
              <a:buClr>
                <a:schemeClr val="bg1"/>
              </a:buClr>
            </a:pPr>
            <a:r>
              <a:rPr lang="nb-NO" sz="2000" b="1" dirty="0" smtClean="0">
                <a:latin typeface="Lato Light" panose="020F0302020204030203"/>
              </a:rPr>
              <a:t>Stabiliteten kan variere:</a:t>
            </a:r>
          </a:p>
          <a:p>
            <a:pPr marL="614363" lvl="1" indent="-342900">
              <a:buClr>
                <a:schemeClr val="bg1"/>
              </a:buClr>
              <a:buFont typeface="Arial" panose="020B0604020202020204" pitchFamily="34" charset="0"/>
              <a:buChar char="•"/>
            </a:pPr>
            <a:r>
              <a:rPr lang="nb-NO" sz="2000" b="0" dirty="0" smtClean="0">
                <a:latin typeface="Lato Light" panose="020F0302020204030203"/>
              </a:rPr>
              <a:t>Tyngde</a:t>
            </a:r>
          </a:p>
          <a:p>
            <a:pPr marL="614363" lvl="1" indent="-342900">
              <a:buClr>
                <a:schemeClr val="bg1"/>
              </a:buClr>
              <a:buFont typeface="Arial" panose="020B0604020202020204" pitchFamily="34" charset="0"/>
              <a:buChar char="•"/>
            </a:pPr>
            <a:r>
              <a:rPr lang="nb-NO" sz="2000" b="0" dirty="0" smtClean="0">
                <a:latin typeface="Lato Light" panose="020F0302020204030203"/>
              </a:rPr>
              <a:t>Bredde</a:t>
            </a:r>
          </a:p>
          <a:p>
            <a:pPr marL="614363" lvl="1" indent="-342900">
              <a:buClr>
                <a:schemeClr val="bg1"/>
              </a:buClr>
              <a:buFont typeface="Arial" panose="020B0604020202020204" pitchFamily="34" charset="0"/>
              <a:buChar char="•"/>
            </a:pPr>
            <a:r>
              <a:rPr lang="nb-NO" sz="2000" b="0" dirty="0" smtClean="0">
                <a:latin typeface="Lato Light" panose="020F0302020204030203"/>
              </a:rPr>
              <a:t>Høyde</a:t>
            </a:r>
          </a:p>
          <a:p>
            <a:pPr marL="342900" indent="-342900">
              <a:buClr>
                <a:schemeClr val="bg1"/>
              </a:buClr>
            </a:pPr>
            <a:r>
              <a:rPr lang="nb-NO" sz="2000" b="1" dirty="0" smtClean="0">
                <a:latin typeface="Lato Light" panose="020F0302020204030203"/>
              </a:rPr>
              <a:t>Plasskrevende</a:t>
            </a:r>
            <a:r>
              <a:rPr lang="nb-NO" sz="2000" dirty="0" smtClean="0">
                <a:latin typeface="Lato Light" panose="020F0302020204030203"/>
              </a:rPr>
              <a:t>:</a:t>
            </a:r>
          </a:p>
          <a:p>
            <a:pPr marL="614363" lvl="1" indent="-342900">
              <a:buClr>
                <a:schemeClr val="bg1"/>
              </a:buClr>
              <a:buFont typeface="Arial" panose="020B0604020202020204" pitchFamily="34" charset="0"/>
              <a:buChar char="•"/>
            </a:pPr>
            <a:r>
              <a:rPr lang="nb-NO" sz="2000" b="0" dirty="0" smtClean="0">
                <a:latin typeface="Lato Light" panose="020F0302020204030203"/>
              </a:rPr>
              <a:t>I sving</a:t>
            </a:r>
          </a:p>
          <a:p>
            <a:pPr marL="614363" lvl="1" indent="-342900">
              <a:buClr>
                <a:schemeClr val="bg1"/>
              </a:buClr>
              <a:buFont typeface="Arial" panose="020B0604020202020204" pitchFamily="34" charset="0"/>
              <a:buChar char="•"/>
            </a:pPr>
            <a:r>
              <a:rPr lang="nb-NO" sz="2000" b="0" dirty="0" smtClean="0">
                <a:latin typeface="Lato Light" panose="020F0302020204030203"/>
              </a:rPr>
              <a:t>I et vanlig kjørefelt</a:t>
            </a:r>
          </a:p>
          <a:p>
            <a:pPr marL="614363" lvl="1" indent="-342900">
              <a:buClr>
                <a:schemeClr val="bg1"/>
              </a:buClr>
              <a:buFont typeface="Arial" panose="020B0604020202020204" pitchFamily="34" charset="0"/>
              <a:buChar char="•"/>
            </a:pPr>
            <a:r>
              <a:rPr lang="nb-NO" sz="2000" b="0" dirty="0" smtClean="0">
                <a:latin typeface="Lato Light" panose="020F0302020204030203"/>
              </a:rPr>
              <a:t>Blindsoner</a:t>
            </a:r>
          </a:p>
          <a:p>
            <a:pPr marL="342900" indent="-342900">
              <a:buClr>
                <a:schemeClr val="bg1"/>
              </a:buClr>
            </a:pPr>
            <a:r>
              <a:rPr lang="nb-NO" sz="2000" b="1" dirty="0" smtClean="0">
                <a:latin typeface="Lato Light" panose="020F0302020204030203"/>
              </a:rPr>
              <a:t>Motorkraft i forhold til kjøreegenskaper</a:t>
            </a:r>
          </a:p>
          <a:p>
            <a:pPr marL="342900" indent="-342900">
              <a:buClr>
                <a:schemeClr val="bg1"/>
              </a:buClr>
            </a:pPr>
            <a:r>
              <a:rPr lang="nb-NO" sz="2000" b="1" dirty="0" smtClean="0">
                <a:latin typeface="Lato Light" panose="020F0302020204030203"/>
              </a:rPr>
              <a:t>Stoppstrekning</a:t>
            </a:r>
          </a:p>
          <a:p>
            <a:pPr>
              <a:buClr>
                <a:srgbClr val="FFC000"/>
              </a:buClr>
            </a:pPr>
            <a:endParaRPr lang="nb-NO" dirty="0" smtClean="0"/>
          </a:p>
          <a:p>
            <a:pPr>
              <a:buClr>
                <a:srgbClr val="FFC000"/>
              </a:buClr>
            </a:pPr>
            <a:endParaRPr lang="nb-NO" dirty="0" smtClean="0"/>
          </a:p>
          <a:p>
            <a:pPr>
              <a:buClr>
                <a:srgbClr val="FFC000"/>
              </a:buClr>
            </a:pPr>
            <a:endParaRPr lang="nb-NO" dirty="0"/>
          </a:p>
        </p:txBody>
      </p:sp>
      <p:pic>
        <p:nvPicPr>
          <p:cNvPr id="5" name="Plassholder for innhold 4" descr="Sikr0001.jpg"/>
          <p:cNvPicPr>
            <a:picLocks noGrp="1" noChangeAspect="1"/>
          </p:cNvPicPr>
          <p:nvPr>
            <p:ph sz="half" idx="2"/>
          </p:nvPr>
        </p:nvPicPr>
        <p:blipFill>
          <a:blip r:embed="rId3" cstate="print"/>
          <a:srcRect l="891" r="7129"/>
          <a:stretch>
            <a:fillRect/>
          </a:stretch>
        </p:blipFill>
        <p:spPr>
          <a:xfrm>
            <a:off x="664120" y="2183921"/>
            <a:ext cx="4411936" cy="318929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548680"/>
            <a:ext cx="8229600" cy="1143000"/>
          </a:xfrm>
        </p:spPr>
        <p:txBody>
          <a:bodyPr/>
          <a:lstStyle/>
          <a:p>
            <a:pPr algn="ctr"/>
            <a:r>
              <a:rPr lang="nb-NO" dirty="0" smtClean="0"/>
              <a:t>Stabilitet </a:t>
            </a:r>
            <a:r>
              <a:rPr lang="nb-NO" baseline="30000" dirty="0" smtClean="0"/>
              <a:t>1</a:t>
            </a:r>
            <a:endParaRPr lang="nb-NO" baseline="30000" dirty="0"/>
          </a:p>
        </p:txBody>
      </p:sp>
      <p:pic>
        <p:nvPicPr>
          <p:cNvPr id="42" name="Plassholder for innhold 41"/>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790798" y="2039142"/>
            <a:ext cx="2030144" cy="2865368"/>
          </a:xfrm>
        </p:spPr>
      </p:pic>
      <p:sp>
        <p:nvSpPr>
          <p:cNvPr id="9" name="Rektangel 8"/>
          <p:cNvSpPr/>
          <p:nvPr/>
        </p:nvSpPr>
        <p:spPr bwMode="auto">
          <a:xfrm>
            <a:off x="1633637" y="2502713"/>
            <a:ext cx="2088232" cy="2088232"/>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b-NO" sz="1600" b="1" i="0" u="none" strike="noStrike" cap="none" normalizeH="0" baseline="0" smtClean="0">
              <a:ln>
                <a:noFill/>
              </a:ln>
              <a:solidFill>
                <a:schemeClr val="tx1"/>
              </a:solidFill>
              <a:effectLst/>
              <a:latin typeface="Arial" charset="0"/>
            </a:endParaRPr>
          </a:p>
        </p:txBody>
      </p:sp>
      <p:sp>
        <p:nvSpPr>
          <p:cNvPr id="10" name="Rektangel 9"/>
          <p:cNvSpPr/>
          <p:nvPr/>
        </p:nvSpPr>
        <p:spPr bwMode="auto">
          <a:xfrm>
            <a:off x="746682" y="2494037"/>
            <a:ext cx="2088232" cy="194421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b-NO" sz="1600" b="1" i="0" u="none" strike="noStrike" cap="none" normalizeH="0" baseline="0" smtClean="0">
              <a:ln>
                <a:noFill/>
              </a:ln>
              <a:solidFill>
                <a:schemeClr val="tx1"/>
              </a:solidFill>
              <a:effectLst/>
              <a:latin typeface="Arial" charset="0"/>
            </a:endParaRPr>
          </a:p>
        </p:txBody>
      </p:sp>
      <p:sp>
        <p:nvSpPr>
          <p:cNvPr id="14" name="Ellipse 13"/>
          <p:cNvSpPr/>
          <p:nvPr/>
        </p:nvSpPr>
        <p:spPr bwMode="auto">
          <a:xfrm>
            <a:off x="1106722" y="4582269"/>
            <a:ext cx="144016" cy="72008"/>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b-NO" sz="1600" b="1" i="0" u="none" strike="noStrike" cap="none" normalizeH="0" baseline="0" smtClean="0">
              <a:ln>
                <a:noFill/>
              </a:ln>
              <a:solidFill>
                <a:schemeClr val="tx1"/>
              </a:solidFill>
              <a:effectLst/>
              <a:latin typeface="Arial" charset="0"/>
            </a:endParaRPr>
          </a:p>
        </p:txBody>
      </p:sp>
      <p:sp>
        <p:nvSpPr>
          <p:cNvPr id="15" name="Ellipse 14"/>
          <p:cNvSpPr/>
          <p:nvPr/>
        </p:nvSpPr>
        <p:spPr bwMode="auto">
          <a:xfrm>
            <a:off x="1610778" y="4582269"/>
            <a:ext cx="45719" cy="45719"/>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b-NO" sz="1600" b="1" i="0" u="none" strike="noStrike" cap="none" normalizeH="0" baseline="0" smtClean="0">
              <a:ln>
                <a:noFill/>
              </a:ln>
              <a:solidFill>
                <a:schemeClr val="tx1"/>
              </a:solidFill>
              <a:effectLst/>
              <a:latin typeface="Arial" charset="0"/>
            </a:endParaRPr>
          </a:p>
        </p:txBody>
      </p:sp>
      <p:sp>
        <p:nvSpPr>
          <p:cNvPr id="17" name="Ellipse 16"/>
          <p:cNvSpPr/>
          <p:nvPr/>
        </p:nvSpPr>
        <p:spPr bwMode="auto">
          <a:xfrm>
            <a:off x="2114834" y="3276774"/>
            <a:ext cx="540060" cy="261379"/>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b-NO" sz="1600" b="1" i="0" u="none" strike="noStrike" cap="none" normalizeH="0" baseline="0" smtClean="0">
              <a:ln>
                <a:noFill/>
              </a:ln>
              <a:solidFill>
                <a:schemeClr val="tx1"/>
              </a:solidFill>
              <a:effectLst/>
              <a:latin typeface="Arial" charset="0"/>
            </a:endParaRPr>
          </a:p>
        </p:txBody>
      </p:sp>
      <p:cxnSp>
        <p:nvCxnSpPr>
          <p:cNvPr id="45" name="Rett pil 44"/>
          <p:cNvCxnSpPr/>
          <p:nvPr/>
        </p:nvCxnSpPr>
        <p:spPr bwMode="auto">
          <a:xfrm flipH="1">
            <a:off x="1279782" y="3253345"/>
            <a:ext cx="1555132" cy="0"/>
          </a:xfrm>
          <a:prstGeom prst="straightConnector1">
            <a:avLst/>
          </a:prstGeom>
          <a:noFill/>
          <a:ln w="38100" cap="flat" cmpd="sng" algn="ctr">
            <a:solidFill>
              <a:schemeClr val="bg2"/>
            </a:solidFill>
            <a:prstDash val="solid"/>
            <a:round/>
            <a:headEnd type="none" w="med" len="med"/>
            <a:tailEnd type="triangle"/>
          </a:ln>
          <a:effectLst/>
        </p:spPr>
      </p:cxnSp>
      <p:cxnSp>
        <p:nvCxnSpPr>
          <p:cNvPr id="47" name="Rett pil 46"/>
          <p:cNvCxnSpPr/>
          <p:nvPr/>
        </p:nvCxnSpPr>
        <p:spPr bwMode="auto">
          <a:xfrm>
            <a:off x="2805870" y="3267185"/>
            <a:ext cx="0" cy="1963156"/>
          </a:xfrm>
          <a:prstGeom prst="straightConnector1">
            <a:avLst/>
          </a:prstGeom>
          <a:noFill/>
          <a:ln w="38100" cap="flat" cmpd="sng" algn="ctr">
            <a:solidFill>
              <a:schemeClr val="bg2"/>
            </a:solidFill>
            <a:prstDash val="solid"/>
            <a:round/>
            <a:headEnd type="none" w="med" len="med"/>
            <a:tailEnd type="triangle"/>
          </a:ln>
          <a:effectLst/>
        </p:spPr>
      </p:cxnSp>
      <p:sp>
        <p:nvSpPr>
          <p:cNvPr id="48" name="Høyre klammeparentes 47"/>
          <p:cNvSpPr/>
          <p:nvPr/>
        </p:nvSpPr>
        <p:spPr bwMode="auto">
          <a:xfrm rot="5400000">
            <a:off x="2348162" y="4607220"/>
            <a:ext cx="169720" cy="756422"/>
          </a:xfrm>
          <a:prstGeom prst="rightBrace">
            <a:avLst/>
          </a:prstGeom>
          <a:noFill/>
          <a:ln w="19050" cap="flat" cmpd="sng" algn="ctr">
            <a:solidFill>
              <a:schemeClr val="bg2"/>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b-NO" sz="1600" b="1" i="0" u="none" strike="noStrike" cap="none" normalizeH="0" baseline="0" smtClean="0">
              <a:ln>
                <a:noFill/>
              </a:ln>
              <a:solidFill>
                <a:schemeClr val="tx1"/>
              </a:solidFill>
              <a:effectLst/>
              <a:latin typeface="Arial" charset="0"/>
            </a:endParaRPr>
          </a:p>
        </p:txBody>
      </p:sp>
      <p:sp>
        <p:nvSpPr>
          <p:cNvPr id="53" name="TekstSylinder 52"/>
          <p:cNvSpPr txBox="1"/>
          <p:nvPr/>
        </p:nvSpPr>
        <p:spPr>
          <a:xfrm>
            <a:off x="1048634" y="3038131"/>
            <a:ext cx="533100" cy="369332"/>
          </a:xfrm>
          <a:prstGeom prst="rect">
            <a:avLst/>
          </a:prstGeom>
          <a:noFill/>
        </p:spPr>
        <p:txBody>
          <a:bodyPr wrap="square" rtlCol="0">
            <a:spAutoFit/>
          </a:bodyPr>
          <a:lstStyle/>
          <a:p>
            <a:r>
              <a:rPr lang="nb-NO" dirty="0" smtClean="0">
                <a:solidFill>
                  <a:schemeClr val="bg2"/>
                </a:solidFill>
              </a:rPr>
              <a:t>F</a:t>
            </a:r>
            <a:endParaRPr lang="nb-NO" dirty="0">
              <a:solidFill>
                <a:schemeClr val="bg2"/>
              </a:solidFill>
            </a:endParaRPr>
          </a:p>
        </p:txBody>
      </p:sp>
      <p:sp>
        <p:nvSpPr>
          <p:cNvPr id="55" name="TekstSylinder 54"/>
          <p:cNvSpPr txBox="1"/>
          <p:nvPr/>
        </p:nvSpPr>
        <p:spPr>
          <a:xfrm>
            <a:off x="2627283" y="5244180"/>
            <a:ext cx="761932" cy="369332"/>
          </a:xfrm>
          <a:prstGeom prst="rect">
            <a:avLst/>
          </a:prstGeom>
          <a:noFill/>
          <a:ln>
            <a:noFill/>
          </a:ln>
        </p:spPr>
        <p:txBody>
          <a:bodyPr wrap="square" rtlCol="0">
            <a:spAutoFit/>
          </a:bodyPr>
          <a:lstStyle/>
          <a:p>
            <a:r>
              <a:rPr lang="nb-NO" dirty="0" smtClean="0">
                <a:solidFill>
                  <a:schemeClr val="bg2"/>
                </a:solidFill>
              </a:rPr>
              <a:t>G</a:t>
            </a:r>
            <a:endParaRPr lang="nb-NO" dirty="0">
              <a:solidFill>
                <a:schemeClr val="bg2"/>
              </a:solidFill>
            </a:endParaRPr>
          </a:p>
        </p:txBody>
      </p:sp>
      <p:cxnSp>
        <p:nvCxnSpPr>
          <p:cNvPr id="57" name="Rett linje 56"/>
          <p:cNvCxnSpPr/>
          <p:nvPr/>
        </p:nvCxnSpPr>
        <p:spPr bwMode="auto">
          <a:xfrm>
            <a:off x="1581734" y="4898829"/>
            <a:ext cx="2140135" cy="0"/>
          </a:xfrm>
          <a:prstGeom prst="line">
            <a:avLst/>
          </a:prstGeom>
          <a:noFill/>
          <a:ln w="9525" cap="flat" cmpd="sng" algn="ctr">
            <a:solidFill>
              <a:schemeClr val="bg2"/>
            </a:solidFill>
            <a:prstDash val="solid"/>
            <a:round/>
            <a:headEnd type="none" w="med" len="med"/>
            <a:tailEnd type="none" w="med" len="med"/>
          </a:ln>
          <a:effectLst/>
        </p:spPr>
      </p:cxnSp>
      <p:cxnSp>
        <p:nvCxnSpPr>
          <p:cNvPr id="59" name="Rett pil 58"/>
          <p:cNvCxnSpPr>
            <a:stCxn id="53" idx="3"/>
          </p:cNvCxnSpPr>
          <p:nvPr/>
        </p:nvCxnSpPr>
        <p:spPr bwMode="auto">
          <a:xfrm>
            <a:off x="1581734" y="3222797"/>
            <a:ext cx="0" cy="1676032"/>
          </a:xfrm>
          <a:prstGeom prst="straightConnector1">
            <a:avLst/>
          </a:prstGeom>
          <a:noFill/>
          <a:ln w="9525" cap="flat" cmpd="sng" algn="ctr">
            <a:solidFill>
              <a:schemeClr val="bg2"/>
            </a:solidFill>
            <a:prstDash val="solid"/>
            <a:round/>
            <a:headEnd type="triangle"/>
            <a:tailEnd type="triangle"/>
          </a:ln>
          <a:effectLst/>
        </p:spPr>
      </p:cxnSp>
      <p:sp>
        <p:nvSpPr>
          <p:cNvPr id="60" name="TekstSylinder 59"/>
          <p:cNvSpPr txBox="1"/>
          <p:nvPr/>
        </p:nvSpPr>
        <p:spPr>
          <a:xfrm>
            <a:off x="1262556" y="3867587"/>
            <a:ext cx="533100" cy="369332"/>
          </a:xfrm>
          <a:prstGeom prst="rect">
            <a:avLst/>
          </a:prstGeom>
          <a:noFill/>
        </p:spPr>
        <p:txBody>
          <a:bodyPr wrap="square" rtlCol="0">
            <a:spAutoFit/>
          </a:bodyPr>
          <a:lstStyle/>
          <a:p>
            <a:r>
              <a:rPr lang="nb-NO" dirty="0" smtClean="0">
                <a:solidFill>
                  <a:schemeClr val="bg2"/>
                </a:solidFill>
              </a:rPr>
              <a:t>h</a:t>
            </a:r>
            <a:endParaRPr lang="nb-NO" dirty="0">
              <a:solidFill>
                <a:schemeClr val="bg2"/>
              </a:solidFill>
            </a:endParaRPr>
          </a:p>
        </p:txBody>
      </p:sp>
      <p:sp>
        <p:nvSpPr>
          <p:cNvPr id="61" name="TekstSylinder 60"/>
          <p:cNvSpPr txBox="1"/>
          <p:nvPr/>
        </p:nvSpPr>
        <p:spPr>
          <a:xfrm>
            <a:off x="2310143" y="5048872"/>
            <a:ext cx="562919" cy="369332"/>
          </a:xfrm>
          <a:prstGeom prst="rect">
            <a:avLst/>
          </a:prstGeom>
          <a:noFill/>
        </p:spPr>
        <p:txBody>
          <a:bodyPr wrap="square" rtlCol="0">
            <a:spAutoFit/>
          </a:bodyPr>
          <a:lstStyle/>
          <a:p>
            <a:r>
              <a:rPr lang="nb-NO" dirty="0" smtClean="0">
                <a:solidFill>
                  <a:schemeClr val="bg2"/>
                </a:solidFill>
              </a:rPr>
              <a:t>b</a:t>
            </a:r>
            <a:endParaRPr lang="nb-NO" dirty="0">
              <a:solidFill>
                <a:schemeClr val="bg2"/>
              </a:solidFill>
            </a:endParaRPr>
          </a:p>
        </p:txBody>
      </p:sp>
      <p:sp>
        <p:nvSpPr>
          <p:cNvPr id="62" name="TekstSylinder 61"/>
          <p:cNvSpPr txBox="1"/>
          <p:nvPr/>
        </p:nvSpPr>
        <p:spPr>
          <a:xfrm>
            <a:off x="4704100" y="1591915"/>
            <a:ext cx="4836452" cy="5232202"/>
          </a:xfrm>
          <a:prstGeom prst="rect">
            <a:avLst/>
          </a:prstGeom>
          <a:noFill/>
        </p:spPr>
        <p:txBody>
          <a:bodyPr wrap="square" rtlCol="0">
            <a:spAutoFit/>
          </a:bodyPr>
          <a:lstStyle/>
          <a:p>
            <a:r>
              <a:rPr lang="nb-NO" sz="2000" dirty="0" smtClean="0">
                <a:solidFill>
                  <a:schemeClr val="bg2"/>
                </a:solidFill>
                <a:latin typeface="Lato Light" panose="020F0302020204030203"/>
              </a:rPr>
              <a:t>Moment er kraft x arm og måles i </a:t>
            </a:r>
            <a:r>
              <a:rPr lang="nb-NO" sz="2000" dirty="0" err="1" smtClean="0">
                <a:solidFill>
                  <a:schemeClr val="bg2"/>
                </a:solidFill>
                <a:latin typeface="Lato Light" panose="020F0302020204030203"/>
              </a:rPr>
              <a:t>Nm</a:t>
            </a:r>
            <a:r>
              <a:rPr lang="nb-NO" sz="2000" dirty="0" smtClean="0">
                <a:solidFill>
                  <a:schemeClr val="bg2"/>
                </a:solidFill>
                <a:latin typeface="Lato Light" panose="020F0302020204030203"/>
              </a:rPr>
              <a:t> (Newtonmeter)</a:t>
            </a:r>
          </a:p>
          <a:p>
            <a:endParaRPr lang="nb-NO" sz="2000" dirty="0">
              <a:solidFill>
                <a:schemeClr val="bg2"/>
              </a:solidFill>
              <a:latin typeface="Lato Light" panose="020F0302020204030203"/>
            </a:endParaRPr>
          </a:p>
          <a:p>
            <a:r>
              <a:rPr lang="nb-NO" sz="2000" dirty="0" smtClean="0">
                <a:solidFill>
                  <a:schemeClr val="bg2"/>
                </a:solidFill>
                <a:latin typeface="Lato Light" panose="020F0302020204030203"/>
              </a:rPr>
              <a:t>To momenter virker inn på et kjøretøy:</a:t>
            </a:r>
          </a:p>
          <a:p>
            <a:r>
              <a:rPr lang="nb-NO" sz="2000" b="1" dirty="0" smtClean="0">
                <a:solidFill>
                  <a:schemeClr val="accent5">
                    <a:lumMod val="50000"/>
                  </a:schemeClr>
                </a:solidFill>
                <a:latin typeface="Lato Light" panose="020F0302020204030203"/>
              </a:rPr>
              <a:t>A)</a:t>
            </a:r>
            <a:r>
              <a:rPr lang="nb-NO" sz="2000" dirty="0" smtClean="0">
                <a:solidFill>
                  <a:schemeClr val="accent5">
                    <a:lumMod val="50000"/>
                  </a:schemeClr>
                </a:solidFill>
                <a:latin typeface="Lato Light" panose="020F0302020204030203"/>
              </a:rPr>
              <a:t>  </a:t>
            </a:r>
            <a:r>
              <a:rPr lang="nb-NO" sz="2000" b="1" dirty="0" smtClean="0">
                <a:solidFill>
                  <a:schemeClr val="accent5">
                    <a:lumMod val="50000"/>
                  </a:schemeClr>
                </a:solidFill>
                <a:latin typeface="Lato Light" panose="020F0302020204030203"/>
              </a:rPr>
              <a:t>Stabiliserende moment </a:t>
            </a:r>
          </a:p>
          <a:p>
            <a:r>
              <a:rPr lang="nb-NO" sz="2000" dirty="0">
                <a:solidFill>
                  <a:schemeClr val="bg2"/>
                </a:solidFill>
                <a:latin typeface="Lato Light" panose="020F0302020204030203"/>
              </a:rPr>
              <a:t> </a:t>
            </a:r>
            <a:r>
              <a:rPr lang="nb-NO" sz="2000" dirty="0" smtClean="0">
                <a:solidFill>
                  <a:schemeClr val="bg2"/>
                </a:solidFill>
                <a:latin typeface="Lato Light" panose="020F0302020204030203"/>
              </a:rPr>
              <a:t>    G (lastens tyngde) x b (avstanden</a:t>
            </a:r>
          </a:p>
          <a:p>
            <a:r>
              <a:rPr lang="nb-NO" sz="2000" dirty="0">
                <a:solidFill>
                  <a:schemeClr val="bg2"/>
                </a:solidFill>
                <a:latin typeface="Lato Light" panose="020F0302020204030203"/>
              </a:rPr>
              <a:t> </a:t>
            </a:r>
            <a:r>
              <a:rPr lang="nb-NO" sz="2000" dirty="0" smtClean="0">
                <a:solidFill>
                  <a:schemeClr val="bg2"/>
                </a:solidFill>
                <a:latin typeface="Lato Light" panose="020F0302020204030203"/>
              </a:rPr>
              <a:t>   fra tyngdepunktet og ut til velte-  </a:t>
            </a:r>
          </a:p>
          <a:p>
            <a:r>
              <a:rPr lang="nb-NO" sz="2000" dirty="0">
                <a:solidFill>
                  <a:schemeClr val="bg2"/>
                </a:solidFill>
                <a:latin typeface="Lato Light" panose="020F0302020204030203"/>
              </a:rPr>
              <a:t> </a:t>
            </a:r>
            <a:r>
              <a:rPr lang="nb-NO" sz="2000" dirty="0" smtClean="0">
                <a:solidFill>
                  <a:schemeClr val="bg2"/>
                </a:solidFill>
                <a:latin typeface="Lato Light" panose="020F0302020204030203"/>
              </a:rPr>
              <a:t>   linjen)</a:t>
            </a:r>
          </a:p>
          <a:p>
            <a:endParaRPr lang="nb-NO" sz="2000" dirty="0">
              <a:solidFill>
                <a:schemeClr val="bg2"/>
              </a:solidFill>
              <a:latin typeface="Lato Light" panose="020F0302020204030203"/>
            </a:endParaRPr>
          </a:p>
          <a:p>
            <a:r>
              <a:rPr lang="nb-NO" sz="2000" b="1" dirty="0" smtClean="0">
                <a:solidFill>
                  <a:srgbClr val="FF0000"/>
                </a:solidFill>
                <a:latin typeface="Lato Light" panose="020F0302020204030203"/>
              </a:rPr>
              <a:t>B)  Veltende moment</a:t>
            </a:r>
          </a:p>
          <a:p>
            <a:r>
              <a:rPr lang="nb-NO" sz="2000" dirty="0">
                <a:solidFill>
                  <a:schemeClr val="bg2"/>
                </a:solidFill>
                <a:latin typeface="Lato Light" panose="020F0302020204030203"/>
              </a:rPr>
              <a:t> </a:t>
            </a:r>
            <a:r>
              <a:rPr lang="nb-NO" sz="2000" dirty="0" smtClean="0">
                <a:solidFill>
                  <a:schemeClr val="bg2"/>
                </a:solidFill>
                <a:latin typeface="Lato Light" panose="020F0302020204030203"/>
              </a:rPr>
              <a:t>     F (treghetskrafta ved svingkjøring)</a:t>
            </a:r>
          </a:p>
          <a:p>
            <a:r>
              <a:rPr lang="nb-NO" sz="2000" dirty="0">
                <a:solidFill>
                  <a:schemeClr val="bg2"/>
                </a:solidFill>
                <a:latin typeface="Lato Light" panose="020F0302020204030203"/>
              </a:rPr>
              <a:t> </a:t>
            </a:r>
            <a:r>
              <a:rPr lang="nb-NO" sz="2000" dirty="0" smtClean="0">
                <a:solidFill>
                  <a:schemeClr val="bg2"/>
                </a:solidFill>
                <a:latin typeface="Lato Light" panose="020F0302020204030203"/>
              </a:rPr>
              <a:t>     x h (tyngdepunktets høyde over </a:t>
            </a:r>
          </a:p>
          <a:p>
            <a:r>
              <a:rPr lang="nb-NO" sz="2000" dirty="0">
                <a:solidFill>
                  <a:schemeClr val="bg2"/>
                </a:solidFill>
                <a:latin typeface="Lato Light" panose="020F0302020204030203"/>
              </a:rPr>
              <a:t> </a:t>
            </a:r>
            <a:r>
              <a:rPr lang="nb-NO" sz="2000" dirty="0" smtClean="0">
                <a:solidFill>
                  <a:schemeClr val="bg2"/>
                </a:solidFill>
                <a:latin typeface="Lato Light" panose="020F0302020204030203"/>
              </a:rPr>
              <a:t>     bakken.</a:t>
            </a:r>
          </a:p>
          <a:p>
            <a:r>
              <a:rPr lang="nb-NO" sz="2000" b="1" dirty="0" smtClean="0">
                <a:solidFill>
                  <a:srgbClr val="FF0000"/>
                </a:solidFill>
                <a:latin typeface="Lato Light" panose="020F0302020204030203"/>
              </a:rPr>
              <a:t>      Når </a:t>
            </a:r>
            <a:r>
              <a:rPr lang="nb-NO" sz="2000" b="1" dirty="0" smtClean="0">
                <a:solidFill>
                  <a:schemeClr val="accent4">
                    <a:lumMod val="50000"/>
                  </a:schemeClr>
                </a:solidFill>
                <a:latin typeface="Lato Light" panose="020F0302020204030203"/>
              </a:rPr>
              <a:t>A</a:t>
            </a:r>
            <a:r>
              <a:rPr lang="nb-NO" sz="2000" b="1" dirty="0" smtClean="0">
                <a:solidFill>
                  <a:srgbClr val="FF0000"/>
                </a:solidFill>
                <a:latin typeface="Lato Light" panose="020F0302020204030203"/>
              </a:rPr>
              <a:t> &lt; B vil kjøretøyet velte.</a:t>
            </a:r>
            <a:endParaRPr lang="nb-NO" sz="2000" b="1" dirty="0">
              <a:solidFill>
                <a:srgbClr val="FF0000"/>
              </a:solidFill>
              <a:latin typeface="Lato Light" panose="020F0302020204030203"/>
            </a:endParaRPr>
          </a:p>
          <a:p>
            <a:endParaRPr lang="nb-NO" sz="1600" dirty="0" smtClean="0">
              <a:solidFill>
                <a:schemeClr val="bg2"/>
              </a:solidFill>
            </a:endParaRPr>
          </a:p>
          <a:p>
            <a:endParaRPr lang="nb-NO" sz="1600" dirty="0">
              <a:solidFill>
                <a:schemeClr val="bg2"/>
              </a:solidFill>
            </a:endParaRPr>
          </a:p>
          <a:p>
            <a:endParaRPr lang="nb-NO" sz="1600" dirty="0">
              <a:solidFill>
                <a:schemeClr val="bg2"/>
              </a:solidFill>
            </a:endParaRPr>
          </a:p>
        </p:txBody>
      </p:sp>
      <p:sp>
        <p:nvSpPr>
          <p:cNvPr id="63" name="TekstSylinder 62"/>
          <p:cNvSpPr txBox="1"/>
          <p:nvPr/>
        </p:nvSpPr>
        <p:spPr>
          <a:xfrm>
            <a:off x="3066062" y="2900498"/>
            <a:ext cx="1572191" cy="646331"/>
          </a:xfrm>
          <a:prstGeom prst="rect">
            <a:avLst/>
          </a:prstGeom>
          <a:noFill/>
        </p:spPr>
        <p:txBody>
          <a:bodyPr wrap="square" rtlCol="0">
            <a:spAutoFit/>
          </a:bodyPr>
          <a:lstStyle/>
          <a:p>
            <a:r>
              <a:rPr lang="nb-NO" dirty="0" smtClean="0">
                <a:solidFill>
                  <a:schemeClr val="bg2"/>
                </a:solidFill>
              </a:rPr>
              <a:t>Tyngdepunkt (TP)</a:t>
            </a:r>
            <a:endParaRPr lang="nb-NO" dirty="0">
              <a:solidFill>
                <a:schemeClr val="bg2"/>
              </a:solidFill>
            </a:endParaRPr>
          </a:p>
        </p:txBody>
      </p:sp>
      <p:cxnSp>
        <p:nvCxnSpPr>
          <p:cNvPr id="65" name="Rett pil 64"/>
          <p:cNvCxnSpPr/>
          <p:nvPr/>
        </p:nvCxnSpPr>
        <p:spPr bwMode="auto">
          <a:xfrm flipH="1">
            <a:off x="2886816" y="3142109"/>
            <a:ext cx="301952" cy="111236"/>
          </a:xfrm>
          <a:prstGeom prst="straightConnector1">
            <a:avLst/>
          </a:prstGeom>
          <a:noFill/>
          <a:ln w="9525" cap="flat" cmpd="sng" algn="ctr">
            <a:solidFill>
              <a:schemeClr val="accent3"/>
            </a:solidFill>
            <a:prstDash val="solid"/>
            <a:round/>
            <a:headEnd type="none" w="med" len="med"/>
            <a:tailEnd type="triangle"/>
          </a:ln>
          <a:effectLst/>
        </p:spPr>
      </p:cxnSp>
      <p:cxnSp>
        <p:nvCxnSpPr>
          <p:cNvPr id="68" name="Rett linje 67"/>
          <p:cNvCxnSpPr/>
          <p:nvPr/>
        </p:nvCxnSpPr>
        <p:spPr bwMode="auto">
          <a:xfrm flipV="1">
            <a:off x="2054811" y="3253345"/>
            <a:ext cx="0" cy="1645484"/>
          </a:xfrm>
          <a:prstGeom prst="line">
            <a:avLst/>
          </a:prstGeom>
          <a:noFill/>
          <a:ln w="9525" cap="flat" cmpd="sng" algn="ctr">
            <a:solidFill>
              <a:schemeClr val="bg2"/>
            </a:solidFill>
            <a:prstDash val="sysDash"/>
            <a:round/>
            <a:headEnd type="none" w="med" len="med"/>
            <a:tailEnd type="none" w="med" len="med"/>
          </a:ln>
          <a:effectLst/>
        </p:spPr>
      </p:cxnSp>
      <p:cxnSp>
        <p:nvCxnSpPr>
          <p:cNvPr id="70" name="Rett pil 69"/>
          <p:cNvCxnSpPr/>
          <p:nvPr/>
        </p:nvCxnSpPr>
        <p:spPr bwMode="auto">
          <a:xfrm flipV="1">
            <a:off x="1466762" y="4898829"/>
            <a:ext cx="588049" cy="403520"/>
          </a:xfrm>
          <a:prstGeom prst="straightConnector1">
            <a:avLst/>
          </a:prstGeom>
          <a:noFill/>
          <a:ln w="9525" cap="flat" cmpd="sng" algn="ctr">
            <a:solidFill>
              <a:schemeClr val="bg2"/>
            </a:solidFill>
            <a:prstDash val="solid"/>
            <a:round/>
            <a:headEnd type="none" w="med" len="med"/>
            <a:tailEnd type="triangle"/>
          </a:ln>
          <a:effectLst/>
        </p:spPr>
      </p:cxnSp>
      <p:sp>
        <p:nvSpPr>
          <p:cNvPr id="71" name="TekstSylinder 70"/>
          <p:cNvSpPr txBox="1"/>
          <p:nvPr/>
        </p:nvSpPr>
        <p:spPr>
          <a:xfrm>
            <a:off x="746682" y="5418204"/>
            <a:ext cx="1563461" cy="369332"/>
          </a:xfrm>
          <a:prstGeom prst="rect">
            <a:avLst/>
          </a:prstGeom>
          <a:noFill/>
        </p:spPr>
        <p:txBody>
          <a:bodyPr wrap="square" rtlCol="0">
            <a:spAutoFit/>
          </a:bodyPr>
          <a:lstStyle/>
          <a:p>
            <a:r>
              <a:rPr lang="nb-NO" dirty="0" smtClean="0">
                <a:solidFill>
                  <a:schemeClr val="bg2"/>
                </a:solidFill>
              </a:rPr>
              <a:t>Veltepunkt</a:t>
            </a:r>
            <a:endParaRPr lang="nb-NO" dirty="0">
              <a:solidFill>
                <a:schemeClr val="bg2"/>
              </a:solidFill>
            </a:endParaRPr>
          </a:p>
        </p:txBody>
      </p:sp>
    </p:spTree>
    <p:extLst>
      <p:ext uri="{BB962C8B-B14F-4D97-AF65-F5344CB8AC3E}">
        <p14:creationId xmlns:p14="http://schemas.microsoft.com/office/powerpoint/2010/main" val="3347393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59631" y="912813"/>
            <a:ext cx="7438281" cy="638175"/>
          </a:xfrm>
        </p:spPr>
        <p:txBody>
          <a:bodyPr/>
          <a:lstStyle/>
          <a:p>
            <a:r>
              <a:rPr lang="nb-NO" sz="3600" dirty="0" smtClean="0">
                <a:latin typeface="+mn-lt"/>
              </a:rPr>
              <a:t>Mål for modul 6 </a:t>
            </a:r>
            <a:r>
              <a:rPr lang="nb-NO" sz="2000" dirty="0" smtClean="0">
                <a:latin typeface="+mn-lt"/>
              </a:rPr>
              <a:t>(1</a:t>
            </a:r>
            <a:r>
              <a:rPr lang="nb-NO" sz="2000" dirty="0" smtClean="0">
                <a:latin typeface="Lato Light" panose="020F0302020204030203"/>
              </a:rPr>
              <a:t>)</a:t>
            </a:r>
            <a:endParaRPr lang="nb-NO" sz="2000" baseline="30000" dirty="0">
              <a:latin typeface="Lato Light" panose="020F0302020204030203"/>
            </a:endParaRPr>
          </a:p>
        </p:txBody>
      </p:sp>
      <p:sp>
        <p:nvSpPr>
          <p:cNvPr id="3" name="Plassholder for innhold 2"/>
          <p:cNvSpPr>
            <a:spLocks noGrp="1"/>
          </p:cNvSpPr>
          <p:nvPr>
            <p:ph idx="1"/>
          </p:nvPr>
        </p:nvSpPr>
        <p:spPr>
          <a:xfrm>
            <a:off x="1259631" y="1700808"/>
            <a:ext cx="6480721" cy="4352925"/>
          </a:xfrm>
        </p:spPr>
        <p:txBody>
          <a:bodyPr/>
          <a:lstStyle/>
          <a:p>
            <a:pPr>
              <a:buNone/>
            </a:pPr>
            <a:r>
              <a:rPr lang="nb-NO" sz="2400" b="1" dirty="0" smtClean="0">
                <a:latin typeface="Lato Light" panose="020F0302020204030203"/>
              </a:rPr>
              <a:t>Du skal </a:t>
            </a:r>
            <a:r>
              <a:rPr lang="nb-NO" sz="2400" dirty="0" smtClean="0">
                <a:latin typeface="Lato Light" panose="020F0302020204030203"/>
              </a:rPr>
              <a:t>videreutvikle din yrkessjåførkompetanse og kunne bidra til sikrere trafikk gjennom optimal kjøremåte.</a:t>
            </a:r>
          </a:p>
          <a:p>
            <a:pPr>
              <a:buClr>
                <a:srgbClr val="FFC000"/>
              </a:buClr>
              <a:buNone/>
            </a:pPr>
            <a:endParaRPr lang="nb-NO" sz="2400" dirty="0" smtClean="0">
              <a:latin typeface="Lato Light" panose="020F0302020204030203"/>
            </a:endParaRPr>
          </a:p>
          <a:p>
            <a:pPr>
              <a:buClr>
                <a:srgbClr val="FFC000"/>
              </a:buClr>
              <a:buNone/>
            </a:pPr>
            <a:r>
              <a:rPr lang="nb-NO" sz="2400" dirty="0" smtClean="0">
                <a:latin typeface="Lato Light" panose="020F0302020204030203"/>
              </a:rPr>
              <a:t>Du skal</a:t>
            </a:r>
          </a:p>
          <a:p>
            <a:pPr marL="342900" indent="-342900">
              <a:buClr>
                <a:schemeClr val="bg1"/>
              </a:buClr>
            </a:pPr>
            <a:r>
              <a:rPr lang="nb-NO" sz="2400" dirty="0" smtClean="0">
                <a:latin typeface="Lato Light" panose="020F0302020204030203"/>
              </a:rPr>
              <a:t>kjenne til den risikoen som er knyttet til bruk av store kjøretøy i transportoppdrag</a:t>
            </a:r>
          </a:p>
          <a:p>
            <a:pPr marL="342900" indent="-342900">
              <a:buClr>
                <a:schemeClr val="bg1"/>
              </a:buClr>
            </a:pPr>
            <a:r>
              <a:rPr lang="nb-NO" sz="2400" dirty="0" smtClean="0">
                <a:latin typeface="Lato Light" panose="020F0302020204030203"/>
              </a:rPr>
              <a:t>vise optimal kjøremåte for tunge kjøretøy</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557808"/>
            <a:ext cx="8229600" cy="1143000"/>
          </a:xfrm>
        </p:spPr>
        <p:txBody>
          <a:bodyPr/>
          <a:lstStyle/>
          <a:p>
            <a:pPr algn="ctr"/>
            <a:r>
              <a:rPr lang="nb-NO" dirty="0" smtClean="0"/>
              <a:t>Stabilitet </a:t>
            </a:r>
            <a:r>
              <a:rPr lang="nb-NO" baseline="30000" dirty="0" smtClean="0"/>
              <a:t>2</a:t>
            </a:r>
            <a:endParaRPr lang="nb-NO" baseline="30000" dirty="0"/>
          </a:p>
        </p:txBody>
      </p:sp>
      <p:sp>
        <p:nvSpPr>
          <p:cNvPr id="3" name="Plassholder for tekst 2"/>
          <p:cNvSpPr>
            <a:spLocks noGrp="1"/>
          </p:cNvSpPr>
          <p:nvPr>
            <p:ph type="body" idx="1"/>
          </p:nvPr>
        </p:nvSpPr>
        <p:spPr>
          <a:xfrm>
            <a:off x="4932040" y="1879061"/>
            <a:ext cx="4040188" cy="258043"/>
          </a:xfrm>
        </p:spPr>
        <p:txBody>
          <a:bodyPr/>
          <a:lstStyle/>
          <a:p>
            <a:r>
              <a:rPr lang="nb-NO" sz="2400" dirty="0" smtClean="0"/>
              <a:t>Skrens eller velt?</a:t>
            </a:r>
          </a:p>
        </p:txBody>
      </p:sp>
      <p:sp>
        <p:nvSpPr>
          <p:cNvPr id="4" name="Plassholder for innhold 3"/>
          <p:cNvSpPr>
            <a:spLocks noGrp="1"/>
          </p:cNvSpPr>
          <p:nvPr>
            <p:ph sz="half" idx="2"/>
          </p:nvPr>
        </p:nvSpPr>
        <p:spPr>
          <a:xfrm>
            <a:off x="4932040" y="2327201"/>
            <a:ext cx="4040188" cy="3622079"/>
          </a:xfrm>
        </p:spPr>
        <p:txBody>
          <a:bodyPr/>
          <a:lstStyle/>
          <a:p>
            <a:pPr marL="285750" indent="-285750"/>
            <a:r>
              <a:rPr lang="nb-NO" sz="2000" dirty="0" smtClean="0"/>
              <a:t>Er friksjonen god vil et tungt kjøretøy velte om det veltende moment blir størst.</a:t>
            </a:r>
          </a:p>
          <a:p>
            <a:pPr marL="342900" indent="-342900"/>
            <a:r>
              <a:rPr lang="nb-NO" sz="2000" dirty="0" smtClean="0"/>
              <a:t>Er friksjonen dårlig vil kjøretøyet skrense.</a:t>
            </a:r>
          </a:p>
          <a:p>
            <a:pPr marL="342900" indent="-342900"/>
            <a:r>
              <a:rPr lang="nb-NO" sz="2000" dirty="0" smtClean="0"/>
              <a:t>Det betyr at: Velterisiko når veggrepet (µ; my) er større enn bredde/høyde-forholdet. Når veggrepet er mindre vil det være skrenserisiko.</a:t>
            </a:r>
          </a:p>
          <a:p>
            <a:pPr marL="177800" indent="-177800"/>
            <a:endParaRPr lang="nb-NO" sz="1600" dirty="0"/>
          </a:p>
          <a:p>
            <a:pPr>
              <a:buNone/>
            </a:pPr>
            <a:r>
              <a:rPr lang="nb-NO" sz="1600" dirty="0" smtClean="0"/>
              <a:t>    </a:t>
            </a:r>
          </a:p>
          <a:p>
            <a:pPr>
              <a:buNone/>
            </a:pPr>
            <a:r>
              <a:rPr lang="nb-NO" sz="1600" dirty="0"/>
              <a:t> </a:t>
            </a:r>
            <a:r>
              <a:rPr lang="nb-NO" sz="1600" dirty="0" smtClean="0"/>
              <a:t> </a:t>
            </a:r>
            <a:endParaRPr lang="nb-NO" sz="1600" dirty="0"/>
          </a:p>
        </p:txBody>
      </p:sp>
      <p:pic>
        <p:nvPicPr>
          <p:cNvPr id="9" name="Plassholder for innhold 8"/>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323528" y="2035696"/>
            <a:ext cx="4036212" cy="3411307"/>
          </a:xfrm>
        </p:spPr>
      </p:pic>
    </p:spTree>
    <p:extLst>
      <p:ext uri="{BB962C8B-B14F-4D97-AF65-F5344CB8AC3E}">
        <p14:creationId xmlns:p14="http://schemas.microsoft.com/office/powerpoint/2010/main" val="216789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548680"/>
            <a:ext cx="8229600" cy="1143000"/>
          </a:xfrm>
        </p:spPr>
        <p:txBody>
          <a:bodyPr/>
          <a:lstStyle/>
          <a:p>
            <a:pPr algn="ctr"/>
            <a:r>
              <a:rPr lang="nb-NO" dirty="0"/>
              <a:t>Stabilitet </a:t>
            </a:r>
            <a:r>
              <a:rPr lang="nb-NO" baseline="30000" dirty="0" smtClean="0"/>
              <a:t>3</a:t>
            </a:r>
            <a:endParaRPr lang="nb-NO" baseline="30000" dirty="0"/>
          </a:p>
        </p:txBody>
      </p:sp>
      <p:sp>
        <p:nvSpPr>
          <p:cNvPr id="4" name="Plassholder for innhold 3"/>
          <p:cNvSpPr>
            <a:spLocks noGrp="1"/>
          </p:cNvSpPr>
          <p:nvPr>
            <p:ph sz="half" idx="2"/>
          </p:nvPr>
        </p:nvSpPr>
        <p:spPr>
          <a:xfrm>
            <a:off x="5076056" y="1988840"/>
            <a:ext cx="4104456" cy="3951288"/>
          </a:xfrm>
        </p:spPr>
        <p:txBody>
          <a:bodyPr/>
          <a:lstStyle/>
          <a:p>
            <a:pPr lvl="0">
              <a:buNone/>
            </a:pPr>
            <a:r>
              <a:rPr lang="nb-NO" sz="2400" b="1" dirty="0">
                <a:solidFill>
                  <a:srgbClr val="001423"/>
                </a:solidFill>
              </a:rPr>
              <a:t>Veltefaren øker </a:t>
            </a:r>
            <a:r>
              <a:rPr lang="nb-NO" sz="2400" b="1" dirty="0" smtClean="0">
                <a:solidFill>
                  <a:srgbClr val="001423"/>
                </a:solidFill>
              </a:rPr>
              <a:t>med: </a:t>
            </a:r>
          </a:p>
          <a:p>
            <a:pPr marL="457200" indent="-457200">
              <a:buFont typeface="+mj-lt"/>
              <a:buAutoNum type="arabicParenR"/>
            </a:pPr>
            <a:r>
              <a:rPr lang="nb-NO" sz="2000" dirty="0" smtClean="0">
                <a:solidFill>
                  <a:srgbClr val="001423"/>
                </a:solidFill>
              </a:rPr>
              <a:t>økende </a:t>
            </a:r>
            <a:r>
              <a:rPr lang="nb-NO" sz="2000" b="1" dirty="0">
                <a:solidFill>
                  <a:srgbClr val="ED1A3A">
                    <a:lumMod val="75000"/>
                  </a:srgbClr>
                </a:solidFill>
              </a:rPr>
              <a:t>høyde (h)</a:t>
            </a:r>
            <a:r>
              <a:rPr lang="nb-NO" sz="2000" dirty="0">
                <a:solidFill>
                  <a:srgbClr val="001423"/>
                </a:solidFill>
              </a:rPr>
              <a:t> på </a:t>
            </a:r>
            <a:r>
              <a:rPr lang="nb-NO" sz="2000" dirty="0" smtClean="0">
                <a:solidFill>
                  <a:srgbClr val="001423"/>
                </a:solidFill>
              </a:rPr>
              <a:t>tyngdepunktet </a:t>
            </a:r>
          </a:p>
          <a:p>
            <a:pPr marL="457200" lvl="0" indent="-457200">
              <a:buFont typeface="+mj-lt"/>
              <a:buAutoNum type="arabicParenR"/>
            </a:pPr>
            <a:r>
              <a:rPr lang="nb-NO" sz="2000" b="1" dirty="0" smtClean="0">
                <a:solidFill>
                  <a:srgbClr val="ED1A3A">
                    <a:lumMod val="75000"/>
                  </a:srgbClr>
                </a:solidFill>
              </a:rPr>
              <a:t>tyngdepunkt </a:t>
            </a:r>
            <a:r>
              <a:rPr lang="nb-NO" sz="2000" b="1" dirty="0">
                <a:solidFill>
                  <a:srgbClr val="ED1A3A">
                    <a:lumMod val="75000"/>
                  </a:srgbClr>
                </a:solidFill>
              </a:rPr>
              <a:t>med større avvik fra kjøretøyets </a:t>
            </a:r>
            <a:r>
              <a:rPr lang="nb-NO" sz="2000" b="1" dirty="0" err="1">
                <a:solidFill>
                  <a:srgbClr val="ED1A3A">
                    <a:lumMod val="75000"/>
                  </a:srgbClr>
                </a:solidFill>
              </a:rPr>
              <a:t>senterlinje</a:t>
            </a:r>
            <a:r>
              <a:rPr lang="nb-NO" sz="2000" b="1" dirty="0">
                <a:solidFill>
                  <a:srgbClr val="ED1A3A">
                    <a:lumMod val="75000"/>
                  </a:srgbClr>
                </a:solidFill>
              </a:rPr>
              <a:t> (b</a:t>
            </a:r>
            <a:r>
              <a:rPr lang="nb-NO" sz="2000" b="1" dirty="0" smtClean="0">
                <a:solidFill>
                  <a:srgbClr val="ED1A3A">
                    <a:lumMod val="75000"/>
                  </a:srgbClr>
                </a:solidFill>
              </a:rPr>
              <a:t>) </a:t>
            </a:r>
            <a:r>
              <a:rPr lang="nb-NO" sz="2000" dirty="0" smtClean="0">
                <a:solidFill>
                  <a:srgbClr val="001423"/>
                </a:solidFill>
              </a:rPr>
              <a:t>(sideforskyvning</a:t>
            </a:r>
            <a:r>
              <a:rPr lang="nb-NO" sz="2000" dirty="0">
                <a:solidFill>
                  <a:srgbClr val="001423"/>
                </a:solidFill>
              </a:rPr>
              <a:t>) </a:t>
            </a:r>
            <a:r>
              <a:rPr lang="nb-NO" sz="2000" dirty="0" smtClean="0">
                <a:solidFill>
                  <a:srgbClr val="001423"/>
                </a:solidFill>
              </a:rPr>
              <a:t>og</a:t>
            </a:r>
          </a:p>
          <a:p>
            <a:pPr marL="457200" lvl="0" indent="-457200">
              <a:buFont typeface="+mj-lt"/>
              <a:buAutoNum type="arabicParenR"/>
            </a:pPr>
            <a:r>
              <a:rPr lang="nb-NO" sz="2000" dirty="0" smtClean="0">
                <a:solidFill>
                  <a:srgbClr val="001423"/>
                </a:solidFill>
              </a:rPr>
              <a:t> </a:t>
            </a:r>
            <a:r>
              <a:rPr lang="nb-NO" sz="2000" b="1" dirty="0">
                <a:solidFill>
                  <a:srgbClr val="ED1A3A">
                    <a:lumMod val="75000"/>
                  </a:srgbClr>
                </a:solidFill>
              </a:rPr>
              <a:t>hastigheten (v)</a:t>
            </a:r>
            <a:r>
              <a:rPr lang="nb-NO" sz="2000" dirty="0">
                <a:solidFill>
                  <a:srgbClr val="001423"/>
                </a:solidFill>
              </a:rPr>
              <a:t>.</a:t>
            </a:r>
          </a:p>
          <a:p>
            <a:endParaRPr lang="nb-NO" dirty="0"/>
          </a:p>
        </p:txBody>
      </p:sp>
      <p:pic>
        <p:nvPicPr>
          <p:cNvPr id="7" name="Plassholder for innhold 6"/>
          <p:cNvPicPr>
            <a:picLocks noGrp="1" noChangeAspect="1"/>
          </p:cNvPicPr>
          <p:nvPr>
            <p:ph sz="quarter" idx="4"/>
          </p:nvPr>
        </p:nvPicPr>
        <p:blipFill>
          <a:blip r:embed="rId3"/>
          <a:stretch>
            <a:fillRect/>
          </a:stretch>
        </p:blipFill>
        <p:spPr>
          <a:xfrm>
            <a:off x="611560" y="2084837"/>
            <a:ext cx="3889961" cy="2640307"/>
          </a:xfrm>
          <a:prstGeom prst="rect">
            <a:avLst/>
          </a:prstGeom>
          <a:ln w="38100">
            <a:solidFill>
              <a:schemeClr val="bg2"/>
            </a:solidFill>
          </a:ln>
        </p:spPr>
      </p:pic>
    </p:spTree>
    <p:extLst>
      <p:ext uri="{BB962C8B-B14F-4D97-AF65-F5344CB8AC3E}">
        <p14:creationId xmlns:p14="http://schemas.microsoft.com/office/powerpoint/2010/main" val="60520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89036" cy="6381328"/>
          </a:xfrm>
          <a:prstGeom prst="rect">
            <a:avLst/>
          </a:prstGeom>
          <a:ln>
            <a:noFill/>
          </a:ln>
          <a:effectLst>
            <a:softEdge rad="112500"/>
          </a:effectLst>
          <a:scene3d>
            <a:camera prst="orthographicFront">
              <a:rot lat="0" lon="0" rev="0"/>
            </a:camera>
            <a:lightRig rig="chilly" dir="t">
              <a:rot lat="0" lon="0" rev="18480000"/>
            </a:lightRig>
          </a:scene3d>
          <a:sp3d prstMaterial="clear">
            <a:bevelT h="63500"/>
          </a:sp3d>
        </p:spPr>
      </p:pic>
      <p:sp>
        <p:nvSpPr>
          <p:cNvPr id="2" name="Tittel 1"/>
          <p:cNvSpPr>
            <a:spLocks noGrp="1"/>
          </p:cNvSpPr>
          <p:nvPr>
            <p:ph type="title"/>
          </p:nvPr>
        </p:nvSpPr>
        <p:spPr>
          <a:xfrm>
            <a:off x="518864" y="1786806"/>
            <a:ext cx="8229600" cy="562074"/>
          </a:xfrm>
        </p:spPr>
        <p:txBody>
          <a:bodyPr/>
          <a:lstStyle/>
          <a:p>
            <a:pPr algn="ctr"/>
            <a:r>
              <a:rPr lang="nb-NO" b="1" dirty="0" smtClean="0">
                <a:latin typeface="+mn-lt"/>
              </a:rPr>
              <a:t>Oppgave</a:t>
            </a:r>
            <a:endParaRPr lang="nb-NO" b="1" dirty="0">
              <a:latin typeface="+mn-lt"/>
            </a:endParaRPr>
          </a:p>
        </p:txBody>
      </p:sp>
      <p:sp>
        <p:nvSpPr>
          <p:cNvPr id="7" name="Avrundet rektangel 6"/>
          <p:cNvSpPr/>
          <p:nvPr/>
        </p:nvSpPr>
        <p:spPr bwMode="auto">
          <a:xfrm>
            <a:off x="2722310" y="2708920"/>
            <a:ext cx="3744416" cy="1080120"/>
          </a:xfrm>
          <a:prstGeom prst="roundRect">
            <a:avLst>
              <a:gd name="adj" fmla="val 0"/>
            </a:avLst>
          </a:prstGeom>
          <a:solidFill>
            <a:schemeClr val="accent4"/>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nb-NO" sz="2000" b="1" dirty="0" smtClean="0"/>
              <a:t>Diskuter hvorfor rundkjøringer gir en økt veltefare?</a:t>
            </a:r>
            <a:endParaRPr kumimoji="0" lang="nb-NO" sz="2000" b="1" i="0" u="none" strike="noStrike" cap="none" normalizeH="0" dirty="0" smtClean="0">
              <a:ln>
                <a:noFill/>
              </a:ln>
              <a:effectLst/>
            </a:endParaRPr>
          </a:p>
        </p:txBody>
      </p:sp>
    </p:spTree>
    <p:extLst>
      <p:ext uri="{BB962C8B-B14F-4D97-AF65-F5344CB8AC3E}">
        <p14:creationId xmlns:p14="http://schemas.microsoft.com/office/powerpoint/2010/main" val="4087677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485800"/>
            <a:ext cx="8229600" cy="1143000"/>
          </a:xfrm>
        </p:spPr>
        <p:txBody>
          <a:bodyPr/>
          <a:lstStyle/>
          <a:p>
            <a:pPr algn="ctr"/>
            <a:r>
              <a:rPr lang="nb-NO" dirty="0" smtClean="0"/>
              <a:t>Hvilken kombinasjon er mest stabil?</a:t>
            </a:r>
            <a:endParaRPr lang="nb-NO" dirty="0"/>
          </a:p>
        </p:txBody>
      </p:sp>
      <p:pic>
        <p:nvPicPr>
          <p:cNvPr id="7" name="Plassholder for innhold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732240" y="1419855"/>
            <a:ext cx="832450" cy="3951288"/>
          </a:xfrm>
        </p:spPr>
      </p:pic>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8" y="1268760"/>
            <a:ext cx="883997" cy="4730906"/>
          </a:xfrm>
          <a:prstGeom prst="rect">
            <a:avLst/>
          </a:prstGeom>
        </p:spPr>
      </p:pic>
      <p:sp>
        <p:nvSpPr>
          <p:cNvPr id="9" name="Avrundet rektangel 8"/>
          <p:cNvSpPr/>
          <p:nvPr/>
        </p:nvSpPr>
        <p:spPr bwMode="auto">
          <a:xfrm>
            <a:off x="3213798" y="2747427"/>
            <a:ext cx="2952328" cy="1296144"/>
          </a:xfrm>
          <a:prstGeom prst="roundRect">
            <a:avLst>
              <a:gd name="adj" fmla="val 0"/>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nb-NO" sz="2000" b="1" i="0" u="none" strike="noStrike" cap="none" normalizeH="0" dirty="0" smtClean="0">
                <a:ln>
                  <a:noFill/>
                </a:ln>
                <a:effectLst/>
              </a:rPr>
              <a:t>Hvorfor mener du det?</a:t>
            </a:r>
          </a:p>
        </p:txBody>
      </p:sp>
      <p:sp>
        <p:nvSpPr>
          <p:cNvPr id="10" name="Ellipse 9"/>
          <p:cNvSpPr/>
          <p:nvPr/>
        </p:nvSpPr>
        <p:spPr bwMode="auto">
          <a:xfrm>
            <a:off x="2097674" y="4221088"/>
            <a:ext cx="216024" cy="216024"/>
          </a:xfrm>
          <a:prstGeom prst="ellipse">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nb-NO" sz="1600" b="1"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352536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95536" y="404664"/>
            <a:ext cx="8229600" cy="778098"/>
          </a:xfrm>
        </p:spPr>
        <p:txBody>
          <a:bodyPr/>
          <a:lstStyle/>
          <a:p>
            <a:pPr algn="ctr"/>
            <a:r>
              <a:rPr lang="nb-NO" dirty="0" smtClean="0"/>
              <a:t>Eksempler på forholdet Tyngde </a:t>
            </a:r>
            <a:r>
              <a:rPr lang="pl-PL" dirty="0" smtClean="0"/>
              <a:t/>
            </a:r>
            <a:br>
              <a:rPr lang="pl-PL" dirty="0" smtClean="0"/>
            </a:br>
            <a:r>
              <a:rPr lang="nb-NO" dirty="0" smtClean="0"/>
              <a:t>og motorkraft</a:t>
            </a:r>
            <a:endParaRPr lang="nb-NO" dirty="0"/>
          </a:p>
        </p:txBody>
      </p:sp>
      <p:graphicFrame>
        <p:nvGraphicFramePr>
          <p:cNvPr id="7" name="Plassholder for innhold 6"/>
          <p:cNvGraphicFramePr>
            <a:graphicFrameLocks noGrp="1"/>
          </p:cNvGraphicFramePr>
          <p:nvPr>
            <p:ph sz="half" idx="2"/>
            <p:extLst>
              <p:ext uri="{D42A27DB-BD31-4B8C-83A1-F6EECF244321}">
                <p14:modId xmlns:p14="http://schemas.microsoft.com/office/powerpoint/2010/main" val="688741287"/>
              </p:ext>
            </p:extLst>
          </p:nvPr>
        </p:nvGraphicFramePr>
        <p:xfrm>
          <a:off x="457200" y="1786376"/>
          <a:ext cx="7931224" cy="4306920"/>
        </p:xfrm>
        <a:graphic>
          <a:graphicData uri="http://schemas.openxmlformats.org/drawingml/2006/table">
            <a:tbl>
              <a:tblPr firstRow="1" bandRow="1">
                <a:tableStyleId>{5C22544A-7EE6-4342-B048-85BDC9FD1C3A}</a:tableStyleId>
              </a:tblPr>
              <a:tblGrid>
                <a:gridCol w="2229953">
                  <a:extLst>
                    <a:ext uri="{9D8B030D-6E8A-4147-A177-3AD203B41FA5}">
                      <a16:colId xmlns:a16="http://schemas.microsoft.com/office/drawing/2014/main" xmlns="" val="20000"/>
                    </a:ext>
                  </a:extLst>
                </a:gridCol>
                <a:gridCol w="1614794">
                  <a:extLst>
                    <a:ext uri="{9D8B030D-6E8A-4147-A177-3AD203B41FA5}">
                      <a16:colId xmlns:a16="http://schemas.microsoft.com/office/drawing/2014/main" xmlns="" val="20001"/>
                    </a:ext>
                  </a:extLst>
                </a:gridCol>
                <a:gridCol w="1330374">
                  <a:extLst>
                    <a:ext uri="{9D8B030D-6E8A-4147-A177-3AD203B41FA5}">
                      <a16:colId xmlns:a16="http://schemas.microsoft.com/office/drawing/2014/main" xmlns="" val="20002"/>
                    </a:ext>
                  </a:extLst>
                </a:gridCol>
                <a:gridCol w="1360949">
                  <a:extLst>
                    <a:ext uri="{9D8B030D-6E8A-4147-A177-3AD203B41FA5}">
                      <a16:colId xmlns:a16="http://schemas.microsoft.com/office/drawing/2014/main" xmlns="" val="20003"/>
                    </a:ext>
                  </a:extLst>
                </a:gridCol>
                <a:gridCol w="1395154">
                  <a:extLst>
                    <a:ext uri="{9D8B030D-6E8A-4147-A177-3AD203B41FA5}">
                      <a16:colId xmlns:a16="http://schemas.microsoft.com/office/drawing/2014/main" xmlns="" val="20004"/>
                    </a:ext>
                  </a:extLst>
                </a:gridCol>
              </a:tblGrid>
              <a:tr h="191469">
                <a:tc>
                  <a:txBody>
                    <a:bodyPr/>
                    <a:lstStyle/>
                    <a:p>
                      <a:pPr algn="l"/>
                      <a:r>
                        <a:rPr lang="nb-NO" dirty="0" smtClean="0"/>
                        <a:t>Kjøretøygruppe</a:t>
                      </a:r>
                      <a:endParaRPr lang="nb-NO" dirty="0"/>
                    </a:p>
                  </a:txBody>
                  <a:tcPr/>
                </a:tc>
                <a:tc>
                  <a:txBody>
                    <a:bodyPr/>
                    <a:lstStyle/>
                    <a:p>
                      <a:pPr algn="l"/>
                      <a:r>
                        <a:rPr lang="nb-NO" dirty="0" smtClean="0"/>
                        <a:t>Max</a:t>
                      </a:r>
                      <a:r>
                        <a:rPr lang="nb-NO" baseline="0" dirty="0" smtClean="0"/>
                        <a:t> t</a:t>
                      </a:r>
                      <a:r>
                        <a:rPr lang="nb-NO" dirty="0" smtClean="0"/>
                        <a:t>illatt</a:t>
                      </a:r>
                      <a:r>
                        <a:rPr lang="nb-NO" baseline="0" dirty="0" smtClean="0"/>
                        <a:t> total-vekt (ca.) i  tonn</a:t>
                      </a:r>
                      <a:endParaRPr lang="nb-NO" dirty="0"/>
                    </a:p>
                  </a:txBody>
                  <a:tcPr/>
                </a:tc>
                <a:tc>
                  <a:txBody>
                    <a:bodyPr/>
                    <a:lstStyle/>
                    <a:p>
                      <a:pPr algn="l"/>
                      <a:r>
                        <a:rPr lang="nb-NO" dirty="0" smtClean="0"/>
                        <a:t>Motoreffekt </a:t>
                      </a:r>
                      <a:r>
                        <a:rPr lang="nb-NO" dirty="0" err="1" smtClean="0"/>
                        <a:t>kw</a:t>
                      </a:r>
                      <a:r>
                        <a:rPr lang="nb-NO" dirty="0" smtClean="0"/>
                        <a:t> (ca.)</a:t>
                      </a:r>
                      <a:endParaRPr lang="nb-NO" dirty="0"/>
                    </a:p>
                  </a:txBody>
                  <a:tcPr/>
                </a:tc>
                <a:tc>
                  <a:txBody>
                    <a:bodyPr/>
                    <a:lstStyle/>
                    <a:p>
                      <a:pPr algn="l"/>
                      <a:r>
                        <a:rPr lang="nb-NO" dirty="0" smtClean="0"/>
                        <a:t>Effekt  i </a:t>
                      </a:r>
                      <a:r>
                        <a:rPr lang="nb-NO" dirty="0" err="1" smtClean="0"/>
                        <a:t>kw</a:t>
                      </a:r>
                      <a:r>
                        <a:rPr lang="nb-NO" dirty="0" smtClean="0"/>
                        <a:t> per tonn (hk)</a:t>
                      </a:r>
                      <a:endParaRPr lang="nb-NO" dirty="0"/>
                    </a:p>
                  </a:txBody>
                  <a:tcPr/>
                </a:tc>
                <a:tc>
                  <a:txBody>
                    <a:bodyPr/>
                    <a:lstStyle/>
                    <a:p>
                      <a:pPr algn="l"/>
                      <a:r>
                        <a:rPr lang="nb-NO" dirty="0" smtClean="0"/>
                        <a:t>Normal lengde i meter</a:t>
                      </a:r>
                      <a:r>
                        <a:rPr lang="nb-NO" baseline="0" dirty="0" smtClean="0"/>
                        <a:t> (</a:t>
                      </a:r>
                      <a:r>
                        <a:rPr lang="nb-NO" dirty="0" smtClean="0"/>
                        <a:t>ca.)</a:t>
                      </a:r>
                      <a:endParaRPr lang="nb-NO" dirty="0"/>
                    </a:p>
                  </a:txBody>
                  <a:tcPr/>
                </a:tc>
                <a:extLst>
                  <a:ext uri="{0D108BD9-81ED-4DB2-BD59-A6C34878D82A}">
                    <a16:rowId xmlns:a16="http://schemas.microsoft.com/office/drawing/2014/main" xmlns="" val="10000"/>
                  </a:ext>
                </a:extLst>
              </a:tr>
              <a:tr h="380400">
                <a:tc>
                  <a:txBody>
                    <a:bodyPr/>
                    <a:lstStyle/>
                    <a:p>
                      <a:r>
                        <a:rPr lang="nb-NO" dirty="0" smtClean="0"/>
                        <a:t>Moped</a:t>
                      </a:r>
                      <a:endParaRPr lang="nb-NO" dirty="0"/>
                    </a:p>
                  </a:txBody>
                  <a:tcPr/>
                </a:tc>
                <a:tc>
                  <a:txBody>
                    <a:bodyPr/>
                    <a:lstStyle/>
                    <a:p>
                      <a:pPr algn="ctr"/>
                      <a:r>
                        <a:rPr lang="nb-NO" dirty="0" smtClean="0"/>
                        <a:t>0,2</a:t>
                      </a:r>
                      <a:endParaRPr lang="nb-NO" dirty="0"/>
                    </a:p>
                  </a:txBody>
                  <a:tcPr/>
                </a:tc>
                <a:tc>
                  <a:txBody>
                    <a:bodyPr/>
                    <a:lstStyle/>
                    <a:p>
                      <a:pPr algn="ctr"/>
                      <a:r>
                        <a:rPr lang="nb-NO" dirty="0" smtClean="0"/>
                        <a:t>4</a:t>
                      </a:r>
                      <a:endParaRPr lang="nb-NO" dirty="0"/>
                    </a:p>
                  </a:txBody>
                  <a:tcPr/>
                </a:tc>
                <a:tc>
                  <a:txBody>
                    <a:bodyPr/>
                    <a:lstStyle/>
                    <a:p>
                      <a:pPr algn="ctr"/>
                      <a:r>
                        <a:rPr lang="nb-NO" dirty="0" smtClean="0"/>
                        <a:t>20 (27,2)</a:t>
                      </a:r>
                      <a:endParaRPr lang="nb-NO" dirty="0"/>
                    </a:p>
                  </a:txBody>
                  <a:tcPr/>
                </a:tc>
                <a:tc>
                  <a:txBody>
                    <a:bodyPr/>
                    <a:lstStyle/>
                    <a:p>
                      <a:pPr algn="ctr"/>
                      <a:r>
                        <a:rPr lang="nb-NO" dirty="0" smtClean="0"/>
                        <a:t>3</a:t>
                      </a:r>
                      <a:endParaRPr lang="nb-NO" dirty="0"/>
                    </a:p>
                  </a:txBody>
                  <a:tcPr/>
                </a:tc>
                <a:extLst>
                  <a:ext uri="{0D108BD9-81ED-4DB2-BD59-A6C34878D82A}">
                    <a16:rowId xmlns:a16="http://schemas.microsoft.com/office/drawing/2014/main" xmlns="" val="10001"/>
                  </a:ext>
                </a:extLst>
              </a:tr>
              <a:tr h="380400">
                <a:tc>
                  <a:txBody>
                    <a:bodyPr/>
                    <a:lstStyle/>
                    <a:p>
                      <a:r>
                        <a:rPr lang="nb-NO" dirty="0" smtClean="0"/>
                        <a:t>Lett MC A1</a:t>
                      </a:r>
                      <a:endParaRPr lang="nb-NO" dirty="0"/>
                    </a:p>
                  </a:txBody>
                  <a:tcPr/>
                </a:tc>
                <a:tc>
                  <a:txBody>
                    <a:bodyPr/>
                    <a:lstStyle/>
                    <a:p>
                      <a:pPr algn="ctr"/>
                      <a:r>
                        <a:rPr lang="nb-NO" dirty="0" smtClean="0"/>
                        <a:t>0,25</a:t>
                      </a:r>
                      <a:endParaRPr lang="nb-NO" dirty="0"/>
                    </a:p>
                  </a:txBody>
                  <a:tcPr/>
                </a:tc>
                <a:tc>
                  <a:txBody>
                    <a:bodyPr/>
                    <a:lstStyle/>
                    <a:p>
                      <a:pPr algn="ctr"/>
                      <a:r>
                        <a:rPr lang="nb-NO" dirty="0" smtClean="0"/>
                        <a:t>11</a:t>
                      </a:r>
                      <a:endParaRPr lang="nb-NO" dirty="0"/>
                    </a:p>
                  </a:txBody>
                  <a:tcPr/>
                </a:tc>
                <a:tc>
                  <a:txBody>
                    <a:bodyPr/>
                    <a:lstStyle/>
                    <a:p>
                      <a:pPr algn="ctr"/>
                      <a:r>
                        <a:rPr lang="nb-NO" dirty="0" smtClean="0"/>
                        <a:t>44 (60)</a:t>
                      </a:r>
                      <a:endParaRPr lang="nb-NO" dirty="0"/>
                    </a:p>
                  </a:txBody>
                  <a:tcPr/>
                </a:tc>
                <a:tc>
                  <a:txBody>
                    <a:bodyPr/>
                    <a:lstStyle/>
                    <a:p>
                      <a:pPr algn="ctr"/>
                      <a:r>
                        <a:rPr lang="nb-NO" dirty="0" smtClean="0"/>
                        <a:t>4</a:t>
                      </a:r>
                      <a:endParaRPr lang="nb-NO" dirty="0"/>
                    </a:p>
                  </a:txBody>
                  <a:tcPr/>
                </a:tc>
                <a:extLst>
                  <a:ext uri="{0D108BD9-81ED-4DB2-BD59-A6C34878D82A}">
                    <a16:rowId xmlns:a16="http://schemas.microsoft.com/office/drawing/2014/main" xmlns="" val="10002"/>
                  </a:ext>
                </a:extLst>
              </a:tr>
              <a:tr h="380400">
                <a:tc>
                  <a:txBody>
                    <a:bodyPr/>
                    <a:lstStyle/>
                    <a:p>
                      <a:r>
                        <a:rPr lang="nb-NO" dirty="0" smtClean="0"/>
                        <a:t>Tung MC</a:t>
                      </a:r>
                      <a:endParaRPr lang="nb-NO" dirty="0"/>
                    </a:p>
                  </a:txBody>
                  <a:tcPr/>
                </a:tc>
                <a:tc>
                  <a:txBody>
                    <a:bodyPr/>
                    <a:lstStyle/>
                    <a:p>
                      <a:pPr algn="ctr"/>
                      <a:r>
                        <a:rPr lang="nb-NO" dirty="0" smtClean="0"/>
                        <a:t>0,5</a:t>
                      </a:r>
                      <a:endParaRPr lang="nb-NO" dirty="0"/>
                    </a:p>
                  </a:txBody>
                  <a:tcPr/>
                </a:tc>
                <a:tc>
                  <a:txBody>
                    <a:bodyPr/>
                    <a:lstStyle/>
                    <a:p>
                      <a:pPr algn="ctr"/>
                      <a:r>
                        <a:rPr lang="nb-NO" dirty="0" smtClean="0"/>
                        <a:t>100</a:t>
                      </a:r>
                      <a:endParaRPr lang="nb-NO" dirty="0"/>
                    </a:p>
                  </a:txBody>
                  <a:tcPr/>
                </a:tc>
                <a:tc>
                  <a:txBody>
                    <a:bodyPr/>
                    <a:lstStyle/>
                    <a:p>
                      <a:pPr algn="ctr"/>
                      <a:r>
                        <a:rPr lang="nb-NO" dirty="0" smtClean="0"/>
                        <a:t>200 (272)</a:t>
                      </a:r>
                      <a:endParaRPr lang="nb-NO" dirty="0"/>
                    </a:p>
                  </a:txBody>
                  <a:tcPr/>
                </a:tc>
                <a:tc>
                  <a:txBody>
                    <a:bodyPr/>
                    <a:lstStyle/>
                    <a:p>
                      <a:pPr algn="ctr"/>
                      <a:r>
                        <a:rPr lang="nb-NO" dirty="0" smtClean="0"/>
                        <a:t>4</a:t>
                      </a:r>
                      <a:endParaRPr lang="nb-NO" dirty="0"/>
                    </a:p>
                  </a:txBody>
                  <a:tcPr/>
                </a:tc>
                <a:extLst>
                  <a:ext uri="{0D108BD9-81ED-4DB2-BD59-A6C34878D82A}">
                    <a16:rowId xmlns:a16="http://schemas.microsoft.com/office/drawing/2014/main" xmlns="" val="10003"/>
                  </a:ext>
                </a:extLst>
              </a:tr>
              <a:tr h="380400">
                <a:tc>
                  <a:txBody>
                    <a:bodyPr/>
                    <a:lstStyle/>
                    <a:p>
                      <a:r>
                        <a:rPr lang="nb-NO" dirty="0" smtClean="0"/>
                        <a:t>Personbil</a:t>
                      </a:r>
                      <a:endParaRPr lang="nb-NO" dirty="0"/>
                    </a:p>
                  </a:txBody>
                  <a:tcPr/>
                </a:tc>
                <a:tc>
                  <a:txBody>
                    <a:bodyPr/>
                    <a:lstStyle/>
                    <a:p>
                      <a:pPr algn="ctr"/>
                      <a:r>
                        <a:rPr lang="nb-NO" dirty="0" smtClean="0"/>
                        <a:t>1,9</a:t>
                      </a:r>
                      <a:endParaRPr lang="nb-NO" dirty="0"/>
                    </a:p>
                  </a:txBody>
                  <a:tcPr/>
                </a:tc>
                <a:tc>
                  <a:txBody>
                    <a:bodyPr/>
                    <a:lstStyle/>
                    <a:p>
                      <a:pPr algn="ctr"/>
                      <a:r>
                        <a:rPr lang="nb-NO" dirty="0" smtClean="0"/>
                        <a:t>150</a:t>
                      </a:r>
                      <a:endParaRPr lang="nb-NO" dirty="0"/>
                    </a:p>
                  </a:txBody>
                  <a:tcPr/>
                </a:tc>
                <a:tc>
                  <a:txBody>
                    <a:bodyPr/>
                    <a:lstStyle/>
                    <a:p>
                      <a:pPr algn="ctr"/>
                      <a:r>
                        <a:rPr lang="nb-NO" dirty="0" smtClean="0"/>
                        <a:t>79 (107)</a:t>
                      </a:r>
                      <a:endParaRPr lang="nb-NO" dirty="0"/>
                    </a:p>
                  </a:txBody>
                  <a:tcPr/>
                </a:tc>
                <a:tc>
                  <a:txBody>
                    <a:bodyPr/>
                    <a:lstStyle/>
                    <a:p>
                      <a:pPr algn="ctr"/>
                      <a:r>
                        <a:rPr lang="nb-NO" dirty="0" smtClean="0"/>
                        <a:t>6</a:t>
                      </a:r>
                      <a:endParaRPr lang="nb-NO" dirty="0"/>
                    </a:p>
                  </a:txBody>
                  <a:tcPr/>
                </a:tc>
                <a:extLst>
                  <a:ext uri="{0D108BD9-81ED-4DB2-BD59-A6C34878D82A}">
                    <a16:rowId xmlns:a16="http://schemas.microsoft.com/office/drawing/2014/main" xmlns="" val="10004"/>
                  </a:ext>
                </a:extLst>
              </a:tr>
              <a:tr h="380400">
                <a:tc>
                  <a:txBody>
                    <a:bodyPr/>
                    <a:lstStyle/>
                    <a:p>
                      <a:r>
                        <a:rPr lang="nb-NO" dirty="0" smtClean="0"/>
                        <a:t>Buss </a:t>
                      </a:r>
                      <a:r>
                        <a:rPr lang="nb-NO" dirty="0" err="1" smtClean="0"/>
                        <a:t>Kl</a:t>
                      </a:r>
                      <a:r>
                        <a:rPr lang="nb-NO" dirty="0" smtClean="0"/>
                        <a:t> 1</a:t>
                      </a:r>
                      <a:endParaRPr lang="nb-NO" dirty="0"/>
                    </a:p>
                  </a:txBody>
                  <a:tcPr/>
                </a:tc>
                <a:tc>
                  <a:txBody>
                    <a:bodyPr/>
                    <a:lstStyle/>
                    <a:p>
                      <a:pPr algn="ctr"/>
                      <a:r>
                        <a:rPr lang="nb-NO" dirty="0" smtClean="0"/>
                        <a:t>19</a:t>
                      </a:r>
                      <a:endParaRPr lang="nb-NO" dirty="0"/>
                    </a:p>
                  </a:txBody>
                  <a:tcPr/>
                </a:tc>
                <a:tc>
                  <a:txBody>
                    <a:bodyPr/>
                    <a:lstStyle/>
                    <a:p>
                      <a:pPr algn="ctr"/>
                      <a:r>
                        <a:rPr lang="nb-NO" dirty="0" smtClean="0"/>
                        <a:t>235</a:t>
                      </a:r>
                      <a:endParaRPr lang="nb-NO" dirty="0"/>
                    </a:p>
                  </a:txBody>
                  <a:tcPr/>
                </a:tc>
                <a:tc>
                  <a:txBody>
                    <a:bodyPr/>
                    <a:lstStyle/>
                    <a:p>
                      <a:pPr algn="ctr"/>
                      <a:r>
                        <a:rPr lang="nb-NO" dirty="0" smtClean="0"/>
                        <a:t>12 (17)</a:t>
                      </a:r>
                      <a:endParaRPr lang="nb-NO" dirty="0"/>
                    </a:p>
                  </a:txBody>
                  <a:tcPr/>
                </a:tc>
                <a:tc>
                  <a:txBody>
                    <a:bodyPr/>
                    <a:lstStyle/>
                    <a:p>
                      <a:pPr algn="ctr"/>
                      <a:r>
                        <a:rPr lang="nb-NO" dirty="0" smtClean="0"/>
                        <a:t>13,5</a:t>
                      </a:r>
                      <a:endParaRPr lang="nb-NO" dirty="0"/>
                    </a:p>
                  </a:txBody>
                  <a:tcPr/>
                </a:tc>
                <a:extLst>
                  <a:ext uri="{0D108BD9-81ED-4DB2-BD59-A6C34878D82A}">
                    <a16:rowId xmlns:a16="http://schemas.microsoft.com/office/drawing/2014/main" xmlns="" val="10005"/>
                  </a:ext>
                </a:extLst>
              </a:tr>
              <a:tr h="380400">
                <a:tc>
                  <a:txBody>
                    <a:bodyPr/>
                    <a:lstStyle/>
                    <a:p>
                      <a:r>
                        <a:rPr lang="nb-NO" dirty="0" smtClean="0"/>
                        <a:t>Lett lastebil</a:t>
                      </a:r>
                      <a:endParaRPr lang="nb-NO" dirty="0"/>
                    </a:p>
                  </a:txBody>
                  <a:tcPr/>
                </a:tc>
                <a:tc>
                  <a:txBody>
                    <a:bodyPr/>
                    <a:lstStyle/>
                    <a:p>
                      <a:pPr algn="ctr"/>
                      <a:r>
                        <a:rPr lang="nb-NO" dirty="0" smtClean="0"/>
                        <a:t>7,5</a:t>
                      </a:r>
                      <a:endParaRPr lang="nb-NO" dirty="0"/>
                    </a:p>
                  </a:txBody>
                  <a:tcPr/>
                </a:tc>
                <a:tc>
                  <a:txBody>
                    <a:bodyPr/>
                    <a:lstStyle/>
                    <a:p>
                      <a:pPr algn="ctr"/>
                      <a:r>
                        <a:rPr lang="nb-NO" dirty="0" smtClean="0"/>
                        <a:t>120</a:t>
                      </a:r>
                      <a:endParaRPr lang="nb-NO" dirty="0"/>
                    </a:p>
                  </a:txBody>
                  <a:tcPr/>
                </a:tc>
                <a:tc>
                  <a:txBody>
                    <a:bodyPr/>
                    <a:lstStyle/>
                    <a:p>
                      <a:pPr algn="ctr"/>
                      <a:r>
                        <a:rPr lang="nb-NO" dirty="0" smtClean="0"/>
                        <a:t>16 (22)</a:t>
                      </a:r>
                      <a:endParaRPr lang="nb-NO" dirty="0"/>
                    </a:p>
                  </a:txBody>
                  <a:tcPr/>
                </a:tc>
                <a:tc>
                  <a:txBody>
                    <a:bodyPr/>
                    <a:lstStyle/>
                    <a:p>
                      <a:pPr algn="ctr"/>
                      <a:r>
                        <a:rPr lang="nb-NO" dirty="0" smtClean="0"/>
                        <a:t>10</a:t>
                      </a:r>
                      <a:endParaRPr lang="nb-NO" dirty="0"/>
                    </a:p>
                  </a:txBody>
                  <a:tcPr/>
                </a:tc>
                <a:extLst>
                  <a:ext uri="{0D108BD9-81ED-4DB2-BD59-A6C34878D82A}">
                    <a16:rowId xmlns:a16="http://schemas.microsoft.com/office/drawing/2014/main" xmlns="" val="10006"/>
                  </a:ext>
                </a:extLst>
              </a:tr>
              <a:tr h="380400">
                <a:tc>
                  <a:txBody>
                    <a:bodyPr/>
                    <a:lstStyle/>
                    <a:p>
                      <a:r>
                        <a:rPr lang="nb-NO" dirty="0" smtClean="0"/>
                        <a:t>Tung</a:t>
                      </a:r>
                      <a:r>
                        <a:rPr lang="nb-NO" baseline="0" dirty="0" smtClean="0"/>
                        <a:t> lastebil</a:t>
                      </a:r>
                      <a:endParaRPr lang="nb-NO" dirty="0"/>
                    </a:p>
                  </a:txBody>
                  <a:tcPr/>
                </a:tc>
                <a:tc>
                  <a:txBody>
                    <a:bodyPr/>
                    <a:lstStyle/>
                    <a:p>
                      <a:pPr algn="ctr"/>
                      <a:r>
                        <a:rPr lang="nb-NO" dirty="0" smtClean="0"/>
                        <a:t>32</a:t>
                      </a:r>
                      <a:endParaRPr lang="nb-NO" dirty="0"/>
                    </a:p>
                  </a:txBody>
                  <a:tcPr/>
                </a:tc>
                <a:tc>
                  <a:txBody>
                    <a:bodyPr/>
                    <a:lstStyle/>
                    <a:p>
                      <a:pPr algn="ctr"/>
                      <a:r>
                        <a:rPr lang="nb-NO" dirty="0" smtClean="0"/>
                        <a:t>550</a:t>
                      </a:r>
                      <a:endParaRPr lang="nb-NO" dirty="0"/>
                    </a:p>
                  </a:txBody>
                  <a:tcPr/>
                </a:tc>
                <a:tc>
                  <a:txBody>
                    <a:bodyPr/>
                    <a:lstStyle/>
                    <a:p>
                      <a:pPr algn="ctr"/>
                      <a:r>
                        <a:rPr lang="nb-NO" dirty="0" smtClean="0"/>
                        <a:t>17 (23)</a:t>
                      </a:r>
                      <a:endParaRPr lang="nb-NO" dirty="0"/>
                    </a:p>
                  </a:txBody>
                  <a:tcPr/>
                </a:tc>
                <a:tc>
                  <a:txBody>
                    <a:bodyPr/>
                    <a:lstStyle/>
                    <a:p>
                      <a:pPr algn="ctr"/>
                      <a:r>
                        <a:rPr lang="nb-NO" dirty="0" smtClean="0"/>
                        <a:t>12</a:t>
                      </a:r>
                      <a:endParaRPr lang="nb-NO" dirty="0"/>
                    </a:p>
                  </a:txBody>
                  <a:tcPr/>
                </a:tc>
                <a:extLst>
                  <a:ext uri="{0D108BD9-81ED-4DB2-BD59-A6C34878D82A}">
                    <a16:rowId xmlns:a16="http://schemas.microsoft.com/office/drawing/2014/main" xmlns="" val="10007"/>
                  </a:ext>
                </a:extLst>
              </a:tr>
              <a:tr h="380400">
                <a:tc>
                  <a:txBody>
                    <a:bodyPr/>
                    <a:lstStyle/>
                    <a:p>
                      <a:r>
                        <a:rPr lang="nb-NO" dirty="0" smtClean="0"/>
                        <a:t>Vogntog normaltransport</a:t>
                      </a:r>
                      <a:endParaRPr lang="nb-NO" dirty="0"/>
                    </a:p>
                  </a:txBody>
                  <a:tcPr/>
                </a:tc>
                <a:tc>
                  <a:txBody>
                    <a:bodyPr/>
                    <a:lstStyle/>
                    <a:p>
                      <a:pPr algn="ctr"/>
                      <a:r>
                        <a:rPr lang="nb-NO" dirty="0" smtClean="0"/>
                        <a:t>50</a:t>
                      </a:r>
                      <a:endParaRPr lang="nb-NO" dirty="0"/>
                    </a:p>
                  </a:txBody>
                  <a:tcPr/>
                </a:tc>
                <a:tc>
                  <a:txBody>
                    <a:bodyPr/>
                    <a:lstStyle/>
                    <a:p>
                      <a:pPr algn="ctr"/>
                      <a:r>
                        <a:rPr lang="nb-NO" dirty="0" smtClean="0"/>
                        <a:t>550 </a:t>
                      </a:r>
                      <a:endParaRPr lang="nb-NO" dirty="0"/>
                    </a:p>
                  </a:txBody>
                  <a:tcPr/>
                </a:tc>
                <a:tc>
                  <a:txBody>
                    <a:bodyPr/>
                    <a:lstStyle/>
                    <a:p>
                      <a:pPr algn="ctr"/>
                      <a:r>
                        <a:rPr lang="nb-NO" dirty="0" smtClean="0"/>
                        <a:t>11 (15)</a:t>
                      </a:r>
                      <a:endParaRPr lang="nb-NO" dirty="0"/>
                    </a:p>
                  </a:txBody>
                  <a:tcPr/>
                </a:tc>
                <a:tc>
                  <a:txBody>
                    <a:bodyPr/>
                    <a:lstStyle/>
                    <a:p>
                      <a:pPr algn="ctr"/>
                      <a:r>
                        <a:rPr lang="nb-NO" dirty="0" smtClean="0"/>
                        <a:t>18,75</a:t>
                      </a:r>
                      <a:endParaRPr lang="nb-NO" dirty="0"/>
                    </a:p>
                  </a:txBody>
                  <a:tcPr/>
                </a:tc>
                <a:extLst>
                  <a:ext uri="{0D108BD9-81ED-4DB2-BD59-A6C34878D82A}">
                    <a16:rowId xmlns:a16="http://schemas.microsoft.com/office/drawing/2014/main" xmlns="" val="10008"/>
                  </a:ext>
                </a:extLst>
              </a:tr>
              <a:tr h="380400">
                <a:tc>
                  <a:txBody>
                    <a:bodyPr/>
                    <a:lstStyle/>
                    <a:p>
                      <a:r>
                        <a:rPr lang="nb-NO" dirty="0" smtClean="0"/>
                        <a:t>Modulvogntog</a:t>
                      </a:r>
                      <a:endParaRPr lang="nb-NO" dirty="0"/>
                    </a:p>
                  </a:txBody>
                  <a:tcPr/>
                </a:tc>
                <a:tc>
                  <a:txBody>
                    <a:bodyPr/>
                    <a:lstStyle/>
                    <a:p>
                      <a:pPr algn="ctr"/>
                      <a:r>
                        <a:rPr lang="nb-NO" dirty="0" smtClean="0"/>
                        <a:t>60</a:t>
                      </a:r>
                      <a:endParaRPr lang="nb-NO" dirty="0"/>
                    </a:p>
                  </a:txBody>
                  <a:tcPr/>
                </a:tc>
                <a:tc>
                  <a:txBody>
                    <a:bodyPr/>
                    <a:lstStyle/>
                    <a:p>
                      <a:pPr algn="ctr"/>
                      <a:r>
                        <a:rPr lang="nb-NO" dirty="0" smtClean="0"/>
                        <a:t>550</a:t>
                      </a:r>
                      <a:endParaRPr lang="nb-NO" dirty="0"/>
                    </a:p>
                  </a:txBody>
                  <a:tcPr/>
                </a:tc>
                <a:tc>
                  <a:txBody>
                    <a:bodyPr/>
                    <a:lstStyle/>
                    <a:p>
                      <a:pPr algn="ctr"/>
                      <a:r>
                        <a:rPr lang="nb-NO" dirty="0" smtClean="0"/>
                        <a:t>9 (12)</a:t>
                      </a:r>
                      <a:endParaRPr lang="nb-NO" dirty="0"/>
                    </a:p>
                  </a:txBody>
                  <a:tcPr/>
                </a:tc>
                <a:tc>
                  <a:txBody>
                    <a:bodyPr/>
                    <a:lstStyle/>
                    <a:p>
                      <a:pPr algn="ctr"/>
                      <a:r>
                        <a:rPr lang="nb-NO" dirty="0" smtClean="0"/>
                        <a:t>25,25</a:t>
                      </a:r>
                      <a:endParaRPr lang="nb-NO" dirty="0"/>
                    </a:p>
                  </a:txBody>
                  <a:tcPr/>
                </a:tc>
                <a:extLst>
                  <a:ext uri="{0D108BD9-81ED-4DB2-BD59-A6C34878D82A}">
                    <a16:rowId xmlns:a16="http://schemas.microsoft.com/office/drawing/2014/main" xmlns="" val="10009"/>
                  </a:ext>
                </a:extLst>
              </a:tr>
              <a:tr h="380400">
                <a:tc>
                  <a:txBody>
                    <a:bodyPr/>
                    <a:lstStyle/>
                    <a:p>
                      <a:r>
                        <a:rPr lang="nb-NO" dirty="0" smtClean="0"/>
                        <a:t>Tømmervogntog</a:t>
                      </a:r>
                      <a:endParaRPr lang="nb-NO" dirty="0"/>
                    </a:p>
                  </a:txBody>
                  <a:tcPr/>
                </a:tc>
                <a:tc>
                  <a:txBody>
                    <a:bodyPr/>
                    <a:lstStyle/>
                    <a:p>
                      <a:pPr algn="ctr"/>
                      <a:r>
                        <a:rPr lang="nb-NO" dirty="0" smtClean="0"/>
                        <a:t>60</a:t>
                      </a:r>
                      <a:endParaRPr lang="nb-NO" dirty="0"/>
                    </a:p>
                  </a:txBody>
                  <a:tcPr/>
                </a:tc>
                <a:tc>
                  <a:txBody>
                    <a:bodyPr/>
                    <a:lstStyle/>
                    <a:p>
                      <a:pPr algn="ctr"/>
                      <a:r>
                        <a:rPr lang="nb-NO" dirty="0" smtClean="0"/>
                        <a:t>550</a:t>
                      </a:r>
                      <a:endParaRPr lang="nb-NO" dirty="0"/>
                    </a:p>
                  </a:txBody>
                  <a:tcPr/>
                </a:tc>
                <a:tc>
                  <a:txBody>
                    <a:bodyPr/>
                    <a:lstStyle/>
                    <a:p>
                      <a:pPr algn="ctr"/>
                      <a:r>
                        <a:rPr lang="nb-NO" dirty="0" smtClean="0"/>
                        <a:t>9 (12)</a:t>
                      </a:r>
                      <a:endParaRPr lang="nb-NO" dirty="0"/>
                    </a:p>
                  </a:txBody>
                  <a:tcPr/>
                </a:tc>
                <a:tc>
                  <a:txBody>
                    <a:bodyPr/>
                    <a:lstStyle/>
                    <a:p>
                      <a:pPr algn="ctr"/>
                      <a:r>
                        <a:rPr lang="nb-NO" dirty="0" smtClean="0"/>
                        <a:t>24</a:t>
                      </a:r>
                      <a:endParaRPr lang="nb-NO" dirty="0"/>
                    </a:p>
                  </a:txBody>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39178302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39552" y="529803"/>
            <a:ext cx="8229600" cy="1143000"/>
          </a:xfrm>
        </p:spPr>
        <p:txBody>
          <a:bodyPr/>
          <a:lstStyle/>
          <a:p>
            <a:r>
              <a:rPr lang="nb-NO" dirty="0" smtClean="0"/>
              <a:t>Forbikjøring </a:t>
            </a:r>
            <a:r>
              <a:rPr lang="nb-NO" sz="1600" dirty="0" smtClean="0"/>
              <a:t>(1)</a:t>
            </a:r>
            <a:endParaRPr lang="nb-NO" sz="1600" baseline="30000" dirty="0"/>
          </a:p>
        </p:txBody>
      </p:sp>
      <p:sp>
        <p:nvSpPr>
          <p:cNvPr id="4" name="Plassholder for innhold 3"/>
          <p:cNvSpPr>
            <a:spLocks noGrp="1"/>
          </p:cNvSpPr>
          <p:nvPr>
            <p:ph sz="half" idx="2"/>
          </p:nvPr>
        </p:nvSpPr>
        <p:spPr>
          <a:xfrm>
            <a:off x="539552" y="1163885"/>
            <a:ext cx="8229600" cy="5217443"/>
          </a:xfrm>
        </p:spPr>
        <p:txBody>
          <a:bodyPr/>
          <a:lstStyle/>
          <a:p>
            <a:pPr>
              <a:buNone/>
            </a:pPr>
            <a:r>
              <a:rPr lang="nb-NO" dirty="0" smtClean="0"/>
              <a:t>Du kjører modulvogntog og i en 80-sone der du kjører 80 </a:t>
            </a:r>
            <a:r>
              <a:rPr lang="nb-NO" dirty="0" err="1" smtClean="0"/>
              <a:t>kmt</a:t>
            </a:r>
            <a:r>
              <a:rPr lang="nb-NO" dirty="0" smtClean="0"/>
              <a:t> (22 m/sek) vil du kjøre forbi en lett motorsykkel som kjører 72 </a:t>
            </a:r>
            <a:r>
              <a:rPr lang="nb-NO" dirty="0" err="1" smtClean="0"/>
              <a:t>kmt</a:t>
            </a:r>
            <a:r>
              <a:rPr lang="nb-NO" dirty="0" smtClean="0"/>
              <a:t> (20 m/sek). Du innhenter og kjører forbi uten fartsendring. Det betyr at vi ser bort fra en eventuell akselrasjonsstrekning. Lengden på ditt kjøretøy er 25 m og motorsykkelen 5 m. </a:t>
            </a:r>
          </a:p>
          <a:p>
            <a:pPr>
              <a:buNone/>
            </a:pPr>
            <a:r>
              <a:rPr lang="nb-NO" b="1" dirty="0">
                <a:solidFill>
                  <a:schemeClr val="accent3">
                    <a:lumMod val="75000"/>
                  </a:schemeClr>
                </a:solidFill>
              </a:rPr>
              <a:t>	</a:t>
            </a:r>
            <a:r>
              <a:rPr lang="nb-NO" b="1" dirty="0" smtClean="0"/>
              <a:t>Relativ hastighetsforskjell er: </a:t>
            </a:r>
          </a:p>
          <a:p>
            <a:pPr>
              <a:buNone/>
            </a:pPr>
            <a:r>
              <a:rPr lang="nb-NO" b="1" dirty="0" smtClean="0"/>
              <a:t>	80 </a:t>
            </a:r>
            <a:r>
              <a:rPr lang="nb-NO" b="1" dirty="0" err="1" smtClean="0"/>
              <a:t>kmt</a:t>
            </a:r>
            <a:r>
              <a:rPr lang="nb-NO" b="1" dirty="0" smtClean="0"/>
              <a:t> – 72 </a:t>
            </a:r>
            <a:r>
              <a:rPr lang="nb-NO" b="1" dirty="0" err="1" smtClean="0"/>
              <a:t>kmt</a:t>
            </a:r>
            <a:r>
              <a:rPr lang="nb-NO" b="1" dirty="0" smtClean="0"/>
              <a:t> = 8 </a:t>
            </a:r>
            <a:r>
              <a:rPr lang="nb-NO" b="1" dirty="0" err="1" smtClean="0"/>
              <a:t>kmt</a:t>
            </a:r>
            <a:r>
              <a:rPr lang="nb-NO" b="1" dirty="0" smtClean="0"/>
              <a:t> som tilsvarer 2,22 m/sek.</a:t>
            </a:r>
          </a:p>
          <a:p>
            <a:pPr>
              <a:buNone/>
            </a:pPr>
            <a:endParaRPr lang="nb-NO" dirty="0"/>
          </a:p>
          <a:p>
            <a:pPr>
              <a:buNone/>
            </a:pPr>
            <a:r>
              <a:rPr lang="nb-NO" dirty="0" smtClean="0"/>
              <a:t>Du starter forbikjøringen 50 m bak og er på plass i høyre felt 50 m foran. </a:t>
            </a:r>
          </a:p>
          <a:p>
            <a:pPr>
              <a:buNone/>
            </a:pPr>
            <a:r>
              <a:rPr lang="nb-NO" dirty="0"/>
              <a:t>	</a:t>
            </a:r>
            <a:r>
              <a:rPr lang="nb-NO" b="1" dirty="0" smtClean="0"/>
              <a:t>Relativ forbikjøringsstrekning blir:</a:t>
            </a:r>
          </a:p>
          <a:p>
            <a:pPr>
              <a:buNone/>
            </a:pPr>
            <a:r>
              <a:rPr lang="nb-NO" b="1" dirty="0" smtClean="0"/>
              <a:t>	50 m + 50 m + 25 m + 5 m	= 130 m</a:t>
            </a:r>
          </a:p>
          <a:p>
            <a:pPr>
              <a:buNone/>
            </a:pPr>
            <a:r>
              <a:rPr lang="nb-NO" b="1" dirty="0" smtClean="0"/>
              <a:t>	Forbikjøringstid:  	</a:t>
            </a:r>
            <a:r>
              <a:rPr lang="nb-NO" b="1" u="sng" dirty="0" smtClean="0"/>
              <a:t>130 m </a:t>
            </a:r>
            <a:r>
              <a:rPr lang="nb-NO" b="1" dirty="0" smtClean="0"/>
              <a:t>      = 59 sek</a:t>
            </a:r>
          </a:p>
          <a:p>
            <a:pPr>
              <a:buNone/>
            </a:pPr>
            <a:r>
              <a:rPr lang="nb-NO" b="1" dirty="0"/>
              <a:t>	</a:t>
            </a:r>
            <a:r>
              <a:rPr lang="nb-NO" b="1" dirty="0" smtClean="0"/>
              <a:t>           		2,22 m/sek</a:t>
            </a:r>
          </a:p>
          <a:p>
            <a:pPr>
              <a:buNone/>
            </a:pPr>
            <a:endParaRPr lang="nb-NO" dirty="0" smtClean="0"/>
          </a:p>
          <a:p>
            <a:pPr>
              <a:buNone/>
            </a:pPr>
            <a:r>
              <a:rPr lang="nb-NO" dirty="0" smtClean="0"/>
              <a:t>Når du kjører 80 km i timen, tilsvarer det 22,22 m/sek</a:t>
            </a:r>
          </a:p>
          <a:p>
            <a:pPr>
              <a:buNone/>
            </a:pPr>
            <a:r>
              <a:rPr lang="nb-NO" b="1" dirty="0" smtClean="0"/>
              <a:t>Forbikjøringsstrekningen blir: 59 sek x 22,22 m/sek= 1311 m</a:t>
            </a:r>
            <a:endParaRPr lang="nb-NO" b="1" dirty="0"/>
          </a:p>
        </p:txBody>
      </p:sp>
    </p:spTree>
    <p:extLst>
      <p:ext uri="{BB962C8B-B14F-4D97-AF65-F5344CB8AC3E}">
        <p14:creationId xmlns:p14="http://schemas.microsoft.com/office/powerpoint/2010/main" val="4118504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18864" y="548680"/>
            <a:ext cx="8229600" cy="1143000"/>
          </a:xfrm>
        </p:spPr>
        <p:txBody>
          <a:bodyPr/>
          <a:lstStyle/>
          <a:p>
            <a:r>
              <a:rPr lang="nb-NO" dirty="0" smtClean="0"/>
              <a:t>Forbikjøring </a:t>
            </a:r>
            <a:r>
              <a:rPr lang="nb-NO" sz="1600" dirty="0" smtClean="0"/>
              <a:t>(2)</a:t>
            </a:r>
            <a:endParaRPr lang="nb-NO" sz="1600" baseline="30000" dirty="0"/>
          </a:p>
        </p:txBody>
      </p:sp>
      <p:sp>
        <p:nvSpPr>
          <p:cNvPr id="4" name="Plassholder for innhold 3"/>
          <p:cNvSpPr>
            <a:spLocks noGrp="1"/>
          </p:cNvSpPr>
          <p:nvPr>
            <p:ph sz="half" idx="2"/>
          </p:nvPr>
        </p:nvSpPr>
        <p:spPr>
          <a:xfrm>
            <a:off x="531019" y="1379908"/>
            <a:ext cx="4040188" cy="5073427"/>
          </a:xfrm>
        </p:spPr>
        <p:txBody>
          <a:bodyPr/>
          <a:lstStyle/>
          <a:p>
            <a:pPr>
              <a:buNone/>
            </a:pPr>
            <a:r>
              <a:rPr lang="nb-NO" b="1" dirty="0" smtClean="0">
                <a:solidFill>
                  <a:schemeClr val="accent3">
                    <a:lumMod val="75000"/>
                  </a:schemeClr>
                </a:solidFill>
              </a:rPr>
              <a:t>Nye forutsetninger</a:t>
            </a:r>
          </a:p>
          <a:p>
            <a:pPr>
              <a:buNone/>
            </a:pPr>
            <a:r>
              <a:rPr lang="nb-NO" dirty="0" smtClean="0"/>
              <a:t>Du starter forbikjøringen 15 m bak og avslutter 15 m foran. MC-føreren blinker med hovedlysene når du er forbi.</a:t>
            </a:r>
          </a:p>
          <a:p>
            <a:pPr>
              <a:buNone/>
            </a:pPr>
            <a:r>
              <a:rPr lang="nb-NO" dirty="0" smtClean="0"/>
              <a:t>Den relative forbikjøringsstrekningen blir nå: </a:t>
            </a:r>
          </a:p>
          <a:p>
            <a:pPr>
              <a:buNone/>
            </a:pPr>
            <a:r>
              <a:rPr lang="nb-NO" dirty="0" smtClean="0"/>
              <a:t>15m + 15m + 25m + 5 m= 60 m</a:t>
            </a:r>
          </a:p>
          <a:p>
            <a:pPr>
              <a:buNone/>
            </a:pPr>
            <a:endParaRPr lang="nb-NO" dirty="0"/>
          </a:p>
          <a:p>
            <a:pPr>
              <a:buNone/>
            </a:pPr>
            <a:r>
              <a:rPr lang="nb-NO" b="1" dirty="0" smtClean="0"/>
              <a:t>Forbikjøringstiden: </a:t>
            </a:r>
            <a:r>
              <a:rPr lang="nb-NO" u="sng" dirty="0" smtClean="0"/>
              <a:t>60m   </a:t>
            </a:r>
            <a:r>
              <a:rPr lang="nb-NO" dirty="0" smtClean="0"/>
              <a:t>   = 27 sek</a:t>
            </a:r>
          </a:p>
          <a:p>
            <a:pPr>
              <a:buNone/>
            </a:pPr>
            <a:r>
              <a:rPr lang="nb-NO" dirty="0"/>
              <a:t>	</a:t>
            </a:r>
            <a:r>
              <a:rPr lang="nb-NO" dirty="0" smtClean="0"/>
              <a:t>              2,2m/sek</a:t>
            </a:r>
          </a:p>
          <a:p>
            <a:pPr>
              <a:buNone/>
            </a:pPr>
            <a:endParaRPr lang="nb-NO" dirty="0" smtClean="0"/>
          </a:p>
          <a:p>
            <a:pPr>
              <a:buNone/>
            </a:pPr>
            <a:r>
              <a:rPr lang="nb-NO" b="1" dirty="0" smtClean="0"/>
              <a:t>Forbikjøringsstrekning:  </a:t>
            </a:r>
          </a:p>
          <a:p>
            <a:pPr>
              <a:buNone/>
            </a:pPr>
            <a:r>
              <a:rPr lang="nb-NO" b="1" dirty="0" smtClean="0"/>
              <a:t>27 </a:t>
            </a:r>
            <a:r>
              <a:rPr lang="nb-NO" b="1" dirty="0"/>
              <a:t>sek </a:t>
            </a:r>
            <a:r>
              <a:rPr lang="nb-NO" b="1" dirty="0" smtClean="0"/>
              <a:t>x 22,2 m/sek= 600 m</a:t>
            </a:r>
            <a:endParaRPr lang="nb-NO" b="1" dirty="0"/>
          </a:p>
          <a:p>
            <a:pPr>
              <a:buNone/>
            </a:pPr>
            <a:endParaRPr lang="nb-NO" dirty="0" smtClean="0"/>
          </a:p>
          <a:p>
            <a:pPr>
              <a:buNone/>
            </a:pPr>
            <a:r>
              <a:rPr lang="nb-NO" b="1" dirty="0" smtClean="0"/>
              <a:t>Kortere strekning men……	</a:t>
            </a:r>
            <a:r>
              <a:rPr lang="nb-NO" dirty="0" smtClean="0"/>
              <a:t>          	</a:t>
            </a:r>
            <a:endParaRPr lang="nb-NO" dirty="0"/>
          </a:p>
        </p:txBody>
      </p:sp>
      <p:sp>
        <p:nvSpPr>
          <p:cNvPr id="6" name="Plassholder for innhold 5"/>
          <p:cNvSpPr>
            <a:spLocks noGrp="1"/>
          </p:cNvSpPr>
          <p:nvPr>
            <p:ph sz="quarter" idx="4"/>
          </p:nvPr>
        </p:nvSpPr>
        <p:spPr>
          <a:xfrm>
            <a:off x="4645026" y="1379909"/>
            <a:ext cx="4041775" cy="5073427"/>
          </a:xfrm>
        </p:spPr>
        <p:txBody>
          <a:bodyPr/>
          <a:lstStyle/>
          <a:p>
            <a:pPr>
              <a:buNone/>
            </a:pPr>
            <a:r>
              <a:rPr lang="nb-NO" b="1" dirty="0" smtClean="0">
                <a:solidFill>
                  <a:schemeClr val="accent3">
                    <a:lumMod val="75000"/>
                  </a:schemeClr>
                </a:solidFill>
              </a:rPr>
              <a:t>…..nå kan du miste førerkortet…..</a:t>
            </a:r>
          </a:p>
          <a:p>
            <a:endParaRPr lang="nb-NO" dirty="0" smtClean="0"/>
          </a:p>
          <a:p>
            <a:pPr>
              <a:buNone/>
            </a:pPr>
            <a:r>
              <a:rPr lang="nb-NO" dirty="0" smtClean="0">
                <a:hlinkClick r:id="rId3"/>
              </a:rPr>
              <a:t>§ 2-5 Pkt. 7 Tapsforskriften</a:t>
            </a:r>
            <a:endParaRPr lang="nb-NO" dirty="0" smtClean="0"/>
          </a:p>
          <a:p>
            <a:pPr>
              <a:buNone/>
            </a:pPr>
            <a:r>
              <a:rPr lang="nb-NO" dirty="0" smtClean="0"/>
              <a:t>Kjøretøy med tillatt totalvekt over 3500 kg:</a:t>
            </a:r>
          </a:p>
          <a:p>
            <a:r>
              <a:rPr lang="nb-NO" dirty="0" smtClean="0"/>
              <a:t>Tidsavstand 1 sek – 0,5 sek: 3 – 6 </a:t>
            </a:r>
            <a:r>
              <a:rPr lang="nb-NO" dirty="0" err="1" smtClean="0"/>
              <a:t>mnd</a:t>
            </a:r>
            <a:endParaRPr lang="nb-NO" dirty="0" smtClean="0"/>
          </a:p>
          <a:p>
            <a:r>
              <a:rPr lang="nb-NO" dirty="0" smtClean="0"/>
              <a:t>Tidsavstand under 0,5 sek: Over 6 </a:t>
            </a:r>
            <a:r>
              <a:rPr lang="nb-NO" dirty="0" err="1" smtClean="0"/>
              <a:t>mnd</a:t>
            </a:r>
            <a:endParaRPr lang="nb-NO" dirty="0"/>
          </a:p>
          <a:p>
            <a:pPr>
              <a:buNone/>
            </a:pPr>
            <a:endParaRPr lang="nb-NO" dirty="0" smtClean="0"/>
          </a:p>
          <a:p>
            <a:pPr>
              <a:buNone/>
            </a:pPr>
            <a:r>
              <a:rPr lang="nb-NO" dirty="0" smtClean="0"/>
              <a:t>I 80 </a:t>
            </a:r>
            <a:r>
              <a:rPr lang="nb-NO" dirty="0" err="1" smtClean="0"/>
              <a:t>kmt</a:t>
            </a:r>
            <a:r>
              <a:rPr lang="nb-NO" dirty="0" smtClean="0"/>
              <a:t> tilsvarer 1 sek </a:t>
            </a:r>
            <a:r>
              <a:rPr lang="nb-NO" u="sng" dirty="0" smtClean="0"/>
              <a:t>80kmt </a:t>
            </a:r>
            <a:r>
              <a:rPr lang="nb-NO" dirty="0" smtClean="0"/>
              <a:t>= 22,2 m/sek</a:t>
            </a:r>
          </a:p>
          <a:p>
            <a:pPr>
              <a:buNone/>
            </a:pPr>
            <a:r>
              <a:rPr lang="nb-NO" dirty="0"/>
              <a:t>	</a:t>
            </a:r>
            <a:r>
              <a:rPr lang="nb-NO" dirty="0" smtClean="0"/>
              <a:t>	        3,6 </a:t>
            </a:r>
          </a:p>
          <a:p>
            <a:pPr>
              <a:buNone/>
            </a:pPr>
            <a:r>
              <a:rPr lang="nb-NO" b="1" dirty="0" smtClean="0">
                <a:solidFill>
                  <a:schemeClr val="accent3">
                    <a:lumMod val="75000"/>
                  </a:schemeClr>
                </a:solidFill>
              </a:rPr>
              <a:t>15 m tilsvarer 0,7 sek. Inndragning 3-6 </a:t>
            </a:r>
            <a:r>
              <a:rPr lang="nb-NO" b="1" dirty="0" err="1" smtClean="0">
                <a:solidFill>
                  <a:schemeClr val="accent3">
                    <a:lumMod val="75000"/>
                  </a:schemeClr>
                </a:solidFill>
              </a:rPr>
              <a:t>mnd</a:t>
            </a:r>
            <a:r>
              <a:rPr lang="nb-NO" b="1" dirty="0" smtClean="0">
                <a:solidFill>
                  <a:schemeClr val="accent3">
                    <a:lumMod val="75000"/>
                  </a:schemeClr>
                </a:solidFill>
              </a:rPr>
              <a:t> og et stort (p.t. 8000 kr) forelegg.</a:t>
            </a:r>
            <a:endParaRPr lang="nb-NO" b="1" dirty="0">
              <a:solidFill>
                <a:schemeClr val="accent3">
                  <a:lumMod val="75000"/>
                </a:schemeClr>
              </a:solidFill>
            </a:endParaRPr>
          </a:p>
        </p:txBody>
      </p:sp>
      <p:sp>
        <p:nvSpPr>
          <p:cNvPr id="7" name="Rektangel 6"/>
          <p:cNvSpPr/>
          <p:nvPr/>
        </p:nvSpPr>
        <p:spPr>
          <a:xfrm>
            <a:off x="4381082" y="3571507"/>
            <a:ext cx="381836" cy="369332"/>
          </a:xfrm>
          <a:prstGeom prst="rect">
            <a:avLst/>
          </a:prstGeom>
        </p:spPr>
        <p:txBody>
          <a:bodyPr wrap="none">
            <a:spAutoFit/>
          </a:bodyPr>
          <a:lstStyle/>
          <a:p>
            <a:r>
              <a:rPr lang="nb-NO" dirty="0"/>
              <a:t>µ </a:t>
            </a:r>
          </a:p>
        </p:txBody>
      </p:sp>
    </p:spTree>
    <p:extLst>
      <p:ext uri="{BB962C8B-B14F-4D97-AF65-F5344CB8AC3E}">
        <p14:creationId xmlns:p14="http://schemas.microsoft.com/office/powerpoint/2010/main" val="20641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63221" y="629816"/>
            <a:ext cx="7693156" cy="1143000"/>
          </a:xfrm>
        </p:spPr>
        <p:txBody>
          <a:bodyPr/>
          <a:lstStyle/>
          <a:p>
            <a:r>
              <a:rPr lang="nb-NO" dirty="0" smtClean="0"/>
              <a:t>Bremsestrekning</a:t>
            </a:r>
            <a:endParaRPr lang="nb-NO" dirty="0"/>
          </a:p>
        </p:txBody>
      </p:sp>
      <p:graphicFrame>
        <p:nvGraphicFramePr>
          <p:cNvPr id="7" name="Plassholder for innhold 6"/>
          <p:cNvGraphicFramePr>
            <a:graphicFrameLocks noGrp="1"/>
          </p:cNvGraphicFramePr>
          <p:nvPr>
            <p:ph sz="quarter" idx="4"/>
            <p:extLst>
              <p:ext uri="{D42A27DB-BD31-4B8C-83A1-F6EECF244321}">
                <p14:modId xmlns:p14="http://schemas.microsoft.com/office/powerpoint/2010/main" val="3583818639"/>
              </p:ext>
            </p:extLst>
          </p:nvPr>
        </p:nvGraphicFramePr>
        <p:xfrm>
          <a:off x="563221" y="1988840"/>
          <a:ext cx="5741201" cy="2489200"/>
        </p:xfrm>
        <a:graphic>
          <a:graphicData uri="http://schemas.openxmlformats.org/drawingml/2006/table">
            <a:tbl>
              <a:tblPr firstRow="1" bandRow="1">
                <a:tableStyleId>{5C22544A-7EE6-4342-B048-85BDC9FD1C3A}</a:tableStyleId>
              </a:tblPr>
              <a:tblGrid>
                <a:gridCol w="1268629">
                  <a:extLst>
                    <a:ext uri="{9D8B030D-6E8A-4147-A177-3AD203B41FA5}">
                      <a16:colId xmlns:a16="http://schemas.microsoft.com/office/drawing/2014/main" xmlns="" val="20000"/>
                    </a:ext>
                  </a:extLst>
                </a:gridCol>
                <a:gridCol w="1703287">
                  <a:extLst>
                    <a:ext uri="{9D8B030D-6E8A-4147-A177-3AD203B41FA5}">
                      <a16:colId xmlns:a16="http://schemas.microsoft.com/office/drawing/2014/main" xmlns="" val="20001"/>
                    </a:ext>
                  </a:extLst>
                </a:gridCol>
                <a:gridCol w="1148240">
                  <a:extLst>
                    <a:ext uri="{9D8B030D-6E8A-4147-A177-3AD203B41FA5}">
                      <a16:colId xmlns:a16="http://schemas.microsoft.com/office/drawing/2014/main" xmlns="" val="20002"/>
                    </a:ext>
                  </a:extLst>
                </a:gridCol>
                <a:gridCol w="1621045">
                  <a:extLst>
                    <a:ext uri="{9D8B030D-6E8A-4147-A177-3AD203B41FA5}">
                      <a16:colId xmlns:a16="http://schemas.microsoft.com/office/drawing/2014/main" xmlns="" val="20003"/>
                    </a:ext>
                  </a:extLst>
                </a:gridCol>
              </a:tblGrid>
              <a:tr h="370840">
                <a:tc>
                  <a:txBody>
                    <a:bodyPr/>
                    <a:lstStyle/>
                    <a:p>
                      <a:r>
                        <a:rPr lang="nb-NO" dirty="0" smtClean="0"/>
                        <a:t>Klasse</a:t>
                      </a:r>
                      <a:endParaRPr lang="nb-NO" dirty="0"/>
                    </a:p>
                  </a:txBody>
                  <a:tcPr/>
                </a:tc>
                <a:tc>
                  <a:txBody>
                    <a:bodyPr/>
                    <a:lstStyle/>
                    <a:p>
                      <a:r>
                        <a:rPr lang="nb-NO" dirty="0" smtClean="0"/>
                        <a:t>Benevnelse</a:t>
                      </a:r>
                      <a:endParaRPr lang="nb-NO" dirty="0"/>
                    </a:p>
                  </a:txBody>
                  <a:tcPr/>
                </a:tc>
                <a:tc>
                  <a:txBody>
                    <a:bodyPr/>
                    <a:lstStyle/>
                    <a:p>
                      <a:r>
                        <a:rPr lang="nb-NO" dirty="0" smtClean="0"/>
                        <a:t>Krav i %</a:t>
                      </a:r>
                      <a:endParaRPr lang="nb-NO" dirty="0"/>
                    </a:p>
                  </a:txBody>
                  <a:tcPr/>
                </a:tc>
                <a:tc>
                  <a:txBody>
                    <a:bodyPr/>
                    <a:lstStyle/>
                    <a:p>
                      <a:r>
                        <a:rPr lang="nb-NO" dirty="0" smtClean="0"/>
                        <a:t>Krav i m/sek</a:t>
                      </a:r>
                      <a:r>
                        <a:rPr lang="nb-NO" baseline="30000" dirty="0" smtClean="0"/>
                        <a:t>2</a:t>
                      </a:r>
                      <a:endParaRPr lang="nb-NO" baseline="30000" dirty="0"/>
                    </a:p>
                  </a:txBody>
                  <a:tcPr/>
                </a:tc>
                <a:extLst>
                  <a:ext uri="{0D108BD9-81ED-4DB2-BD59-A6C34878D82A}">
                    <a16:rowId xmlns:a16="http://schemas.microsoft.com/office/drawing/2014/main" xmlns="" val="10000"/>
                  </a:ext>
                </a:extLst>
              </a:tr>
              <a:tr h="370840">
                <a:tc>
                  <a:txBody>
                    <a:bodyPr/>
                    <a:lstStyle/>
                    <a:p>
                      <a:r>
                        <a:rPr lang="nb-NO" dirty="0" smtClean="0"/>
                        <a:t>M1</a:t>
                      </a:r>
                      <a:endParaRPr lang="nb-NO" dirty="0"/>
                    </a:p>
                  </a:txBody>
                  <a:tcPr/>
                </a:tc>
                <a:tc>
                  <a:txBody>
                    <a:bodyPr/>
                    <a:lstStyle/>
                    <a:p>
                      <a:r>
                        <a:rPr lang="nb-NO" dirty="0" smtClean="0"/>
                        <a:t>Personbil</a:t>
                      </a:r>
                      <a:endParaRPr lang="nb-NO" dirty="0"/>
                    </a:p>
                  </a:txBody>
                  <a:tcPr/>
                </a:tc>
                <a:tc>
                  <a:txBody>
                    <a:bodyPr/>
                    <a:lstStyle/>
                    <a:p>
                      <a:pPr algn="ctr"/>
                      <a:r>
                        <a:rPr lang="nb-NO" dirty="0" smtClean="0"/>
                        <a:t>50</a:t>
                      </a:r>
                      <a:endParaRPr lang="nb-NO" dirty="0"/>
                    </a:p>
                  </a:txBody>
                  <a:tcPr/>
                </a:tc>
                <a:tc>
                  <a:txBody>
                    <a:bodyPr/>
                    <a:lstStyle/>
                    <a:p>
                      <a:pPr algn="ctr"/>
                      <a:r>
                        <a:rPr lang="nb-NO" dirty="0" smtClean="0"/>
                        <a:t>5</a:t>
                      </a:r>
                      <a:endParaRPr lang="nb-NO" dirty="0"/>
                    </a:p>
                  </a:txBody>
                  <a:tcPr/>
                </a:tc>
                <a:extLst>
                  <a:ext uri="{0D108BD9-81ED-4DB2-BD59-A6C34878D82A}">
                    <a16:rowId xmlns:a16="http://schemas.microsoft.com/office/drawing/2014/main" xmlns="" val="10001"/>
                  </a:ext>
                </a:extLst>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dirty="0" smtClean="0"/>
                        <a:t>M2 og M3</a:t>
                      </a:r>
                    </a:p>
                    <a:p>
                      <a:endParaRPr lang="nb-NO" dirty="0"/>
                    </a:p>
                  </a:txBody>
                  <a:tcPr/>
                </a:tc>
                <a:tc>
                  <a:txBody>
                    <a:bodyPr/>
                    <a:lstStyle/>
                    <a:p>
                      <a:r>
                        <a:rPr lang="nb-NO" dirty="0" smtClean="0"/>
                        <a:t>Buss</a:t>
                      </a:r>
                      <a:endParaRPr lang="nb-NO" dirty="0"/>
                    </a:p>
                  </a:txBody>
                  <a:tcPr/>
                </a:tc>
                <a:tc>
                  <a:txBody>
                    <a:bodyPr/>
                    <a:lstStyle/>
                    <a:p>
                      <a:pPr algn="ctr"/>
                      <a:r>
                        <a:rPr lang="nb-NO" dirty="0" smtClean="0"/>
                        <a:t>50</a:t>
                      </a:r>
                      <a:endParaRPr lang="nb-NO" dirty="0"/>
                    </a:p>
                  </a:txBody>
                  <a:tcPr/>
                </a:tc>
                <a:tc>
                  <a:txBody>
                    <a:bodyPr/>
                    <a:lstStyle/>
                    <a:p>
                      <a:pPr algn="ctr"/>
                      <a:r>
                        <a:rPr lang="nb-NO" dirty="0" smtClean="0"/>
                        <a:t>5</a:t>
                      </a:r>
                      <a:endParaRPr lang="nb-NO" dirty="0"/>
                    </a:p>
                  </a:txBody>
                  <a:tcPr/>
                </a:tc>
                <a:extLst>
                  <a:ext uri="{0D108BD9-81ED-4DB2-BD59-A6C34878D82A}">
                    <a16:rowId xmlns:a16="http://schemas.microsoft.com/office/drawing/2014/main" xmlns="" val="10002"/>
                  </a:ext>
                </a:extLst>
              </a:tr>
              <a:tr h="370840">
                <a:tc>
                  <a:txBody>
                    <a:bodyPr/>
                    <a:lstStyle/>
                    <a:p>
                      <a:r>
                        <a:rPr lang="nb-NO" dirty="0" smtClean="0"/>
                        <a:t>N1</a:t>
                      </a:r>
                      <a:endParaRPr lang="nb-NO" dirty="0"/>
                    </a:p>
                  </a:txBody>
                  <a:tcPr/>
                </a:tc>
                <a:tc>
                  <a:txBody>
                    <a:bodyPr/>
                    <a:lstStyle/>
                    <a:p>
                      <a:r>
                        <a:rPr lang="nb-NO" dirty="0" smtClean="0"/>
                        <a:t>Varebil</a:t>
                      </a:r>
                      <a:endParaRPr lang="nb-NO" dirty="0"/>
                    </a:p>
                  </a:txBody>
                  <a:tcPr/>
                </a:tc>
                <a:tc>
                  <a:txBody>
                    <a:bodyPr/>
                    <a:lstStyle/>
                    <a:p>
                      <a:pPr algn="ctr"/>
                      <a:r>
                        <a:rPr lang="nb-NO" dirty="0" smtClean="0"/>
                        <a:t>45</a:t>
                      </a:r>
                      <a:endParaRPr lang="nb-NO" dirty="0"/>
                    </a:p>
                  </a:txBody>
                  <a:tcPr/>
                </a:tc>
                <a:tc>
                  <a:txBody>
                    <a:bodyPr/>
                    <a:lstStyle/>
                    <a:p>
                      <a:pPr algn="ctr"/>
                      <a:r>
                        <a:rPr lang="nb-NO" dirty="0" smtClean="0"/>
                        <a:t>4,5</a:t>
                      </a:r>
                      <a:endParaRPr lang="nb-NO" dirty="0"/>
                    </a:p>
                  </a:txBody>
                  <a:tcPr/>
                </a:tc>
                <a:extLst>
                  <a:ext uri="{0D108BD9-81ED-4DB2-BD59-A6C34878D82A}">
                    <a16:rowId xmlns:a16="http://schemas.microsoft.com/office/drawing/2014/main" xmlns="" val="10003"/>
                  </a:ext>
                </a:extLst>
              </a:tr>
              <a:tr h="370840">
                <a:tc>
                  <a:txBody>
                    <a:bodyPr/>
                    <a:lstStyle/>
                    <a:p>
                      <a:r>
                        <a:rPr lang="nb-NO" dirty="0" smtClean="0"/>
                        <a:t>N2 og N3</a:t>
                      </a:r>
                      <a:endParaRPr lang="nb-NO" dirty="0"/>
                    </a:p>
                  </a:txBody>
                  <a:tcPr/>
                </a:tc>
                <a:tc>
                  <a:txBody>
                    <a:bodyPr/>
                    <a:lstStyle/>
                    <a:p>
                      <a:r>
                        <a:rPr lang="nb-NO" dirty="0" smtClean="0"/>
                        <a:t>Lastebil og trekkvogner</a:t>
                      </a:r>
                      <a:endParaRPr lang="nb-NO" dirty="0"/>
                    </a:p>
                  </a:txBody>
                  <a:tcPr/>
                </a:tc>
                <a:tc>
                  <a:txBody>
                    <a:bodyPr/>
                    <a:lstStyle/>
                    <a:p>
                      <a:pPr algn="ctr"/>
                      <a:r>
                        <a:rPr lang="nb-NO" dirty="0" smtClean="0"/>
                        <a:t>43</a:t>
                      </a:r>
                      <a:endParaRPr lang="nb-NO" dirty="0"/>
                    </a:p>
                  </a:txBody>
                  <a:tcPr/>
                </a:tc>
                <a:tc>
                  <a:txBody>
                    <a:bodyPr/>
                    <a:lstStyle/>
                    <a:p>
                      <a:pPr algn="ctr"/>
                      <a:r>
                        <a:rPr lang="nb-NO" dirty="0" smtClean="0"/>
                        <a:t>4,3</a:t>
                      </a:r>
                      <a:endParaRPr lang="nb-NO" dirty="0"/>
                    </a:p>
                  </a:txBody>
                  <a:tcPr/>
                </a:tc>
                <a:extLst>
                  <a:ext uri="{0D108BD9-81ED-4DB2-BD59-A6C34878D82A}">
                    <a16:rowId xmlns:a16="http://schemas.microsoft.com/office/drawing/2014/main" xmlns="" val="10004"/>
                  </a:ext>
                </a:extLst>
              </a:tr>
              <a:tr h="370840">
                <a:tc>
                  <a:txBody>
                    <a:bodyPr/>
                    <a:lstStyle/>
                    <a:p>
                      <a:r>
                        <a:rPr lang="nb-NO" dirty="0" smtClean="0"/>
                        <a:t>O3</a:t>
                      </a:r>
                      <a:r>
                        <a:rPr lang="nb-NO" baseline="0" dirty="0" smtClean="0"/>
                        <a:t> og O4</a:t>
                      </a:r>
                      <a:endParaRPr lang="nb-NO" dirty="0"/>
                    </a:p>
                  </a:txBody>
                  <a:tcPr/>
                </a:tc>
                <a:tc>
                  <a:txBody>
                    <a:bodyPr/>
                    <a:lstStyle/>
                    <a:p>
                      <a:r>
                        <a:rPr lang="nb-NO" dirty="0" smtClean="0"/>
                        <a:t>Tilhengere</a:t>
                      </a:r>
                      <a:endParaRPr lang="nb-NO" dirty="0"/>
                    </a:p>
                  </a:txBody>
                  <a:tcPr/>
                </a:tc>
                <a:tc>
                  <a:txBody>
                    <a:bodyPr/>
                    <a:lstStyle/>
                    <a:p>
                      <a:pPr algn="ctr"/>
                      <a:r>
                        <a:rPr lang="nb-NO" dirty="0" smtClean="0"/>
                        <a:t>40</a:t>
                      </a:r>
                      <a:endParaRPr lang="nb-NO" dirty="0"/>
                    </a:p>
                  </a:txBody>
                  <a:tcPr/>
                </a:tc>
                <a:tc>
                  <a:txBody>
                    <a:bodyPr/>
                    <a:lstStyle/>
                    <a:p>
                      <a:pPr algn="ctr"/>
                      <a:r>
                        <a:rPr lang="nb-NO" dirty="0" smtClean="0"/>
                        <a:t>4</a:t>
                      </a:r>
                      <a:endParaRPr lang="nb-NO" dirty="0"/>
                    </a:p>
                  </a:txBody>
                  <a:tcPr/>
                </a:tc>
                <a:extLst>
                  <a:ext uri="{0D108BD9-81ED-4DB2-BD59-A6C34878D82A}">
                    <a16:rowId xmlns:a16="http://schemas.microsoft.com/office/drawing/2014/main" xmlns="" val="10005"/>
                  </a:ext>
                </a:extLst>
              </a:tr>
            </a:tbl>
          </a:graphicData>
        </a:graphic>
      </p:graphicFrame>
      <p:sp>
        <p:nvSpPr>
          <p:cNvPr id="8" name="Rektangel 7"/>
          <p:cNvSpPr/>
          <p:nvPr/>
        </p:nvSpPr>
        <p:spPr>
          <a:xfrm>
            <a:off x="467544" y="1484784"/>
            <a:ext cx="4367221" cy="400110"/>
          </a:xfrm>
          <a:prstGeom prst="rect">
            <a:avLst/>
          </a:prstGeom>
        </p:spPr>
        <p:txBody>
          <a:bodyPr wrap="none">
            <a:spAutoFit/>
          </a:bodyPr>
          <a:lstStyle/>
          <a:p>
            <a:pPr>
              <a:buNone/>
            </a:pPr>
            <a:r>
              <a:rPr lang="da-DK" sz="2000" dirty="0">
                <a:solidFill>
                  <a:schemeClr val="bg2"/>
                </a:solidFill>
                <a:latin typeface="Lato Light" panose="020F0302020204030203"/>
              </a:rPr>
              <a:t>Minimumsvirkninger etter R.dir. 47/2014</a:t>
            </a:r>
          </a:p>
        </p:txBody>
      </p:sp>
      <p:sp>
        <p:nvSpPr>
          <p:cNvPr id="10" name="TekstSylinder 9"/>
          <p:cNvSpPr txBox="1"/>
          <p:nvPr/>
        </p:nvSpPr>
        <p:spPr>
          <a:xfrm>
            <a:off x="539552" y="4734550"/>
            <a:ext cx="7969219" cy="1015663"/>
          </a:xfrm>
          <a:prstGeom prst="rect">
            <a:avLst/>
          </a:prstGeom>
          <a:noFill/>
        </p:spPr>
        <p:txBody>
          <a:bodyPr wrap="square" rtlCol="0">
            <a:spAutoFit/>
          </a:bodyPr>
          <a:lstStyle/>
          <a:p>
            <a:r>
              <a:rPr lang="nb-NO" sz="2000" dirty="0" smtClean="0">
                <a:solidFill>
                  <a:schemeClr val="bg2"/>
                </a:solidFill>
                <a:latin typeface="Lato Light" panose="020F0302020204030203"/>
              </a:rPr>
              <a:t>Når bremsevirkningen angis i m/s</a:t>
            </a:r>
            <a:r>
              <a:rPr lang="nb-NO" sz="2000" baseline="30000" dirty="0" smtClean="0">
                <a:solidFill>
                  <a:schemeClr val="bg2"/>
                </a:solidFill>
                <a:latin typeface="Lato Light" panose="020F0302020204030203"/>
              </a:rPr>
              <a:t>2 </a:t>
            </a:r>
            <a:r>
              <a:rPr lang="nb-NO" sz="2000" dirty="0" smtClean="0">
                <a:solidFill>
                  <a:schemeClr val="bg2"/>
                </a:solidFill>
                <a:latin typeface="Lato Light" panose="020F0302020204030203"/>
              </a:rPr>
              <a:t>, betyr dette en fartsreduksjon på 4,5 for hvert sekund som går til kjøretøyet står stille. Tallet multiplisert med 10 gir kravet i prosent og forteller det samme.    </a:t>
            </a:r>
            <a:r>
              <a:rPr lang="nb-NO" sz="2000" baseline="30000" dirty="0" smtClean="0">
                <a:solidFill>
                  <a:schemeClr val="bg2"/>
                </a:solidFill>
                <a:latin typeface="Lato Light" panose="020F0302020204030203"/>
              </a:rPr>
              <a:t> </a:t>
            </a:r>
            <a:endParaRPr lang="nb-NO" sz="2000" baseline="30000" dirty="0">
              <a:solidFill>
                <a:schemeClr val="bg2"/>
              </a:solidFill>
              <a:latin typeface="Lato Light" panose="020F0302020204030203"/>
            </a:endParaRPr>
          </a:p>
        </p:txBody>
      </p:sp>
    </p:spTree>
    <p:extLst>
      <p:ext uri="{BB962C8B-B14F-4D97-AF65-F5344CB8AC3E}">
        <p14:creationId xmlns:p14="http://schemas.microsoft.com/office/powerpoint/2010/main" val="29007374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27712" y="495647"/>
            <a:ext cx="8229600" cy="773113"/>
          </a:xfrm>
        </p:spPr>
        <p:txBody>
          <a:bodyPr/>
          <a:lstStyle/>
          <a:p>
            <a:r>
              <a:rPr lang="nb-NO" dirty="0" smtClean="0"/>
              <a:t>Bremsene stopper hjulet, </a:t>
            </a:r>
            <a:r>
              <a:rPr lang="pl-PL" dirty="0" smtClean="0"/>
              <a:t/>
            </a:r>
            <a:br>
              <a:rPr lang="pl-PL" dirty="0" smtClean="0"/>
            </a:br>
            <a:r>
              <a:rPr lang="nb-NO" dirty="0" smtClean="0"/>
              <a:t>men hjulet stopper bilen</a:t>
            </a:r>
            <a:endParaRPr lang="nb-NO" dirty="0"/>
          </a:p>
        </p:txBody>
      </p:sp>
      <p:sp>
        <p:nvSpPr>
          <p:cNvPr id="4" name="Plassholder for innhold 3"/>
          <p:cNvSpPr>
            <a:spLocks noGrp="1"/>
          </p:cNvSpPr>
          <p:nvPr>
            <p:ph sz="half" idx="1"/>
          </p:nvPr>
        </p:nvSpPr>
        <p:spPr>
          <a:xfrm>
            <a:off x="527711" y="1811684"/>
            <a:ext cx="7643192" cy="4065588"/>
          </a:xfrm>
        </p:spPr>
        <p:txBody>
          <a:bodyPr/>
          <a:lstStyle/>
          <a:p>
            <a:pPr>
              <a:buNone/>
            </a:pPr>
            <a:r>
              <a:rPr lang="nb-NO" sz="2000" dirty="0" smtClean="0"/>
              <a:t>Læresetningen betyr at det hjelper ikke hvor gode bremsene er, om ikke dekk og føre er minst like bra. Det er kombinasjonen dekk og føre som gir friksjonstallet.</a:t>
            </a:r>
          </a:p>
          <a:p>
            <a:pPr>
              <a:buNone/>
            </a:pPr>
            <a:endParaRPr lang="nb-NO" b="1" dirty="0" smtClean="0">
              <a:solidFill>
                <a:schemeClr val="accent3">
                  <a:lumMod val="75000"/>
                </a:schemeClr>
              </a:solidFill>
            </a:endParaRPr>
          </a:p>
          <a:p>
            <a:pPr>
              <a:buNone/>
            </a:pPr>
            <a:endParaRPr lang="nb-NO" b="1" dirty="0" smtClean="0">
              <a:solidFill>
                <a:schemeClr val="accent3">
                  <a:lumMod val="75000"/>
                </a:schemeClr>
              </a:solidFill>
            </a:endParaRPr>
          </a:p>
          <a:p>
            <a:pPr>
              <a:buNone/>
            </a:pPr>
            <a:endParaRPr lang="nb-NO" b="1" dirty="0">
              <a:solidFill>
                <a:schemeClr val="accent3">
                  <a:lumMod val="75000"/>
                </a:schemeClr>
              </a:solidFill>
            </a:endParaRPr>
          </a:p>
          <a:p>
            <a:pPr>
              <a:buNone/>
            </a:pPr>
            <a:endParaRPr lang="nb-NO" b="1" dirty="0">
              <a:solidFill>
                <a:schemeClr val="accent3">
                  <a:lumMod val="75000"/>
                </a:schemeClr>
              </a:solidFill>
            </a:endParaRPr>
          </a:p>
        </p:txBody>
      </p:sp>
      <p:graphicFrame>
        <p:nvGraphicFramePr>
          <p:cNvPr id="8" name="Plassholder for innhold 7"/>
          <p:cNvGraphicFramePr>
            <a:graphicFrameLocks noGrp="1"/>
          </p:cNvGraphicFramePr>
          <p:nvPr>
            <p:ph sz="half" idx="2"/>
            <p:extLst>
              <p:ext uri="{D42A27DB-BD31-4B8C-83A1-F6EECF244321}">
                <p14:modId xmlns:p14="http://schemas.microsoft.com/office/powerpoint/2010/main" val="3994741182"/>
              </p:ext>
            </p:extLst>
          </p:nvPr>
        </p:nvGraphicFramePr>
        <p:xfrm>
          <a:off x="527712" y="2956024"/>
          <a:ext cx="7428663" cy="2489200"/>
        </p:xfrm>
        <a:graphic>
          <a:graphicData uri="http://schemas.openxmlformats.org/drawingml/2006/table">
            <a:tbl>
              <a:tblPr firstRow="1" bandRow="1">
                <a:tableStyleId>{5C22544A-7EE6-4342-B048-85BDC9FD1C3A}</a:tableStyleId>
              </a:tblPr>
              <a:tblGrid>
                <a:gridCol w="1923763">
                  <a:extLst>
                    <a:ext uri="{9D8B030D-6E8A-4147-A177-3AD203B41FA5}">
                      <a16:colId xmlns:a16="http://schemas.microsoft.com/office/drawing/2014/main" xmlns="" val="20000"/>
                    </a:ext>
                  </a:extLst>
                </a:gridCol>
                <a:gridCol w="1790568">
                  <a:extLst>
                    <a:ext uri="{9D8B030D-6E8A-4147-A177-3AD203B41FA5}">
                      <a16:colId xmlns:a16="http://schemas.microsoft.com/office/drawing/2014/main" xmlns="" val="20001"/>
                    </a:ext>
                  </a:extLst>
                </a:gridCol>
                <a:gridCol w="2119589">
                  <a:extLst>
                    <a:ext uri="{9D8B030D-6E8A-4147-A177-3AD203B41FA5}">
                      <a16:colId xmlns:a16="http://schemas.microsoft.com/office/drawing/2014/main" xmlns="" val="20002"/>
                    </a:ext>
                  </a:extLst>
                </a:gridCol>
                <a:gridCol w="1594743">
                  <a:extLst>
                    <a:ext uri="{9D8B030D-6E8A-4147-A177-3AD203B41FA5}">
                      <a16:colId xmlns:a16="http://schemas.microsoft.com/office/drawing/2014/main" xmlns="" val="20003"/>
                    </a:ext>
                  </a:extLst>
                </a:gridCol>
              </a:tblGrid>
              <a:tr h="370840">
                <a:tc>
                  <a:txBody>
                    <a:bodyPr/>
                    <a:lstStyle/>
                    <a:p>
                      <a:r>
                        <a:rPr lang="nb-NO" dirty="0" smtClean="0"/>
                        <a:t>Føre</a:t>
                      </a:r>
                      <a:endParaRPr lang="nb-NO" dirty="0"/>
                    </a:p>
                  </a:txBody>
                  <a:tcPr/>
                </a:tc>
                <a:tc>
                  <a:txBody>
                    <a:bodyPr/>
                    <a:lstStyle/>
                    <a:p>
                      <a:r>
                        <a:rPr lang="nb-NO" dirty="0" smtClean="0"/>
                        <a:t>Friksjonstall (µ)</a:t>
                      </a:r>
                      <a:endParaRPr lang="nb-NO" dirty="0"/>
                    </a:p>
                  </a:txBody>
                  <a:tcPr/>
                </a:tc>
                <a:tc>
                  <a:txBody>
                    <a:bodyPr/>
                    <a:lstStyle/>
                    <a:p>
                      <a:r>
                        <a:rPr lang="nb-NO" dirty="0" smtClean="0"/>
                        <a:t>Maks </a:t>
                      </a:r>
                      <a:r>
                        <a:rPr lang="nb-NO" smtClean="0"/>
                        <a:t>oppnåelig retardasjon</a:t>
                      </a:r>
                      <a:endParaRPr lang="nb-NO" dirty="0"/>
                    </a:p>
                  </a:txBody>
                  <a:tcPr/>
                </a:tc>
                <a:tc>
                  <a:txBody>
                    <a:bodyPr/>
                    <a:lstStyle/>
                    <a:p>
                      <a:r>
                        <a:rPr lang="nb-NO" dirty="0" smtClean="0"/>
                        <a:t>Min</a:t>
                      </a:r>
                      <a:r>
                        <a:rPr lang="nb-NO" baseline="0" dirty="0" smtClean="0"/>
                        <a:t> kr</a:t>
                      </a:r>
                      <a:r>
                        <a:rPr lang="nb-NO" dirty="0" smtClean="0"/>
                        <a:t>av til bremsene  N3</a:t>
                      </a:r>
                      <a:endParaRPr lang="nb-NO" dirty="0"/>
                    </a:p>
                  </a:txBody>
                  <a:tcPr/>
                </a:tc>
                <a:extLst>
                  <a:ext uri="{0D108BD9-81ED-4DB2-BD59-A6C34878D82A}">
                    <a16:rowId xmlns:a16="http://schemas.microsoft.com/office/drawing/2014/main" xmlns="" val="10000"/>
                  </a:ext>
                </a:extLst>
              </a:tr>
              <a:tr h="370840">
                <a:tc>
                  <a:txBody>
                    <a:bodyPr/>
                    <a:lstStyle/>
                    <a:p>
                      <a:r>
                        <a:rPr lang="nb-NO" dirty="0" smtClean="0"/>
                        <a:t>Våt</a:t>
                      </a:r>
                      <a:r>
                        <a:rPr lang="nb-NO" baseline="0" dirty="0" smtClean="0"/>
                        <a:t> is</a:t>
                      </a:r>
                      <a:endParaRPr lang="nb-NO" dirty="0"/>
                    </a:p>
                  </a:txBody>
                  <a:tcPr>
                    <a:solidFill>
                      <a:schemeClr val="bg2">
                        <a:lumMod val="10000"/>
                        <a:lumOff val="90000"/>
                      </a:schemeClr>
                    </a:solidFill>
                  </a:tcPr>
                </a:tc>
                <a:tc>
                  <a:txBody>
                    <a:bodyPr/>
                    <a:lstStyle/>
                    <a:p>
                      <a:pPr algn="ctr"/>
                      <a:r>
                        <a:rPr lang="nb-NO" baseline="0" dirty="0" smtClean="0"/>
                        <a:t> 0,1</a:t>
                      </a:r>
                      <a:endParaRPr lang="nb-NO" dirty="0"/>
                    </a:p>
                  </a:txBody>
                  <a:tcPr>
                    <a:solidFill>
                      <a:schemeClr val="bg2">
                        <a:lumMod val="10000"/>
                        <a:lumOff val="90000"/>
                      </a:schemeClr>
                    </a:solidFill>
                  </a:tcPr>
                </a:tc>
                <a:tc>
                  <a:txBody>
                    <a:bodyPr/>
                    <a:lstStyle/>
                    <a:p>
                      <a:r>
                        <a:rPr lang="nb-NO" dirty="0" smtClean="0"/>
                        <a:t>1 m/s</a:t>
                      </a:r>
                      <a:r>
                        <a:rPr lang="nb-NO" baseline="30000" dirty="0" smtClean="0"/>
                        <a:t>2</a:t>
                      </a:r>
                      <a:endParaRPr lang="nb-NO" baseline="30000" dirty="0"/>
                    </a:p>
                  </a:txBody>
                  <a:tcPr>
                    <a:solidFill>
                      <a:schemeClr val="accent3">
                        <a:lumMod val="40000"/>
                        <a:lumOff val="60000"/>
                      </a:schemeClr>
                    </a:solidFill>
                  </a:tcPr>
                </a:tc>
                <a:tc>
                  <a:txBody>
                    <a:bodyPr/>
                    <a:lstStyle/>
                    <a:p>
                      <a:r>
                        <a:rPr lang="nb-NO" baseline="0" dirty="0" smtClean="0"/>
                        <a:t>4,3</a:t>
                      </a:r>
                      <a:endParaRPr lang="nb-NO" baseline="0" dirty="0"/>
                    </a:p>
                  </a:txBody>
                  <a:tcPr>
                    <a:solidFill>
                      <a:schemeClr val="bg2">
                        <a:lumMod val="10000"/>
                        <a:lumOff val="90000"/>
                      </a:schemeClr>
                    </a:solidFill>
                  </a:tcPr>
                </a:tc>
                <a:extLst>
                  <a:ext uri="{0D108BD9-81ED-4DB2-BD59-A6C34878D82A}">
                    <a16:rowId xmlns:a16="http://schemas.microsoft.com/office/drawing/2014/main" xmlns="" val="10001"/>
                  </a:ext>
                </a:extLst>
              </a:tr>
              <a:tr h="370840">
                <a:tc>
                  <a:txBody>
                    <a:bodyPr/>
                    <a:lstStyle/>
                    <a:p>
                      <a:r>
                        <a:rPr lang="nb-NO" dirty="0" smtClean="0"/>
                        <a:t>0-føre</a:t>
                      </a:r>
                      <a:endParaRPr lang="nb-NO" dirty="0"/>
                    </a:p>
                  </a:txBody>
                  <a:tcPr>
                    <a:solidFill>
                      <a:schemeClr val="bg2">
                        <a:lumMod val="10000"/>
                        <a:lumOff val="90000"/>
                      </a:schemeClr>
                    </a:solidFill>
                  </a:tcPr>
                </a:tc>
                <a:tc>
                  <a:txBody>
                    <a:bodyPr/>
                    <a:lstStyle/>
                    <a:p>
                      <a:pPr algn="ctr"/>
                      <a:r>
                        <a:rPr lang="nb-NO" dirty="0" smtClean="0"/>
                        <a:t>0,15 – 0,20</a:t>
                      </a:r>
                      <a:endParaRPr lang="nb-NO" dirty="0"/>
                    </a:p>
                  </a:txBody>
                  <a:tcPr>
                    <a:solidFill>
                      <a:schemeClr val="bg2">
                        <a:lumMod val="10000"/>
                        <a:lumOff val="9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dirty="0" smtClean="0"/>
                        <a:t>1,5 </a:t>
                      </a:r>
                      <a:r>
                        <a:rPr kumimoji="0" lang="nb-NO" sz="1350" b="0" i="0" u="none" strike="noStrike" kern="1200" cap="none" spc="0" normalizeH="0" baseline="0" noProof="0" dirty="0" smtClean="0">
                          <a:ln>
                            <a:noFill/>
                          </a:ln>
                          <a:solidFill>
                            <a:srgbClr val="001423"/>
                          </a:solidFill>
                          <a:effectLst/>
                          <a:uLnTx/>
                          <a:uFillTx/>
                          <a:latin typeface="+mn-lt"/>
                          <a:ea typeface="+mn-ea"/>
                          <a:cs typeface="+mn-cs"/>
                        </a:rPr>
                        <a:t>m/s</a:t>
                      </a:r>
                      <a:r>
                        <a:rPr kumimoji="0" lang="nb-NO" sz="1350" b="0" i="0" u="none" strike="noStrike" kern="1200" cap="none" spc="0" normalizeH="0" baseline="30000" noProof="0" dirty="0" smtClean="0">
                          <a:ln>
                            <a:noFill/>
                          </a:ln>
                          <a:solidFill>
                            <a:srgbClr val="001423"/>
                          </a:solidFill>
                          <a:effectLst/>
                          <a:uLnTx/>
                          <a:uFillTx/>
                          <a:latin typeface="+mn-lt"/>
                          <a:ea typeface="+mn-ea"/>
                          <a:cs typeface="+mn-cs"/>
                        </a:rPr>
                        <a:t>2 </a:t>
                      </a:r>
                      <a:r>
                        <a:rPr lang="nb-NO" dirty="0" smtClean="0"/>
                        <a:t> – 2,0 </a:t>
                      </a:r>
                      <a:r>
                        <a:rPr kumimoji="0" lang="nb-NO" sz="1350" b="0" i="0" u="none" strike="noStrike" kern="1200" cap="none" spc="0" normalizeH="0" baseline="0" noProof="0" dirty="0" smtClean="0">
                          <a:ln>
                            <a:noFill/>
                          </a:ln>
                          <a:solidFill>
                            <a:srgbClr val="001423"/>
                          </a:solidFill>
                          <a:effectLst/>
                          <a:uLnTx/>
                          <a:uFillTx/>
                          <a:latin typeface="+mn-lt"/>
                          <a:ea typeface="+mn-ea"/>
                          <a:cs typeface="+mn-cs"/>
                        </a:rPr>
                        <a:t>m/s</a:t>
                      </a:r>
                      <a:r>
                        <a:rPr kumimoji="0" lang="nb-NO" sz="1350" b="0" i="0" u="none" strike="noStrike" kern="1200" cap="none" spc="0" normalizeH="0" baseline="30000" noProof="0" dirty="0" smtClean="0">
                          <a:ln>
                            <a:noFill/>
                          </a:ln>
                          <a:solidFill>
                            <a:srgbClr val="001423"/>
                          </a:solidFill>
                          <a:effectLst/>
                          <a:uLnTx/>
                          <a:uFillTx/>
                          <a:latin typeface="+mn-lt"/>
                          <a:ea typeface="+mn-ea"/>
                          <a:cs typeface="+mn-cs"/>
                        </a:rPr>
                        <a:t>2</a:t>
                      </a:r>
                    </a:p>
                  </a:txBody>
                  <a:tcPr>
                    <a:solidFill>
                      <a:schemeClr val="accent3">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dirty="0" smtClean="0">
                          <a:ln>
                            <a:noFill/>
                          </a:ln>
                          <a:solidFill>
                            <a:srgbClr val="001423"/>
                          </a:solidFill>
                          <a:effectLst/>
                          <a:uLnTx/>
                          <a:uFillTx/>
                          <a:latin typeface="+mn-lt"/>
                          <a:ea typeface="+mn-ea"/>
                          <a:cs typeface="+mn-cs"/>
                        </a:rPr>
                        <a:t>4,3</a:t>
                      </a:r>
                    </a:p>
                  </a:txBody>
                  <a:tcPr>
                    <a:solidFill>
                      <a:schemeClr val="bg2">
                        <a:lumMod val="10000"/>
                        <a:lumOff val="90000"/>
                      </a:schemeClr>
                    </a:solidFill>
                  </a:tcPr>
                </a:tc>
                <a:extLst>
                  <a:ext uri="{0D108BD9-81ED-4DB2-BD59-A6C34878D82A}">
                    <a16:rowId xmlns:a16="http://schemas.microsoft.com/office/drawing/2014/main" xmlns="" val="10002"/>
                  </a:ext>
                </a:extLst>
              </a:tr>
              <a:tr h="370840">
                <a:tc>
                  <a:txBody>
                    <a:bodyPr/>
                    <a:lstStyle/>
                    <a:p>
                      <a:r>
                        <a:rPr lang="nb-NO" dirty="0" smtClean="0"/>
                        <a:t>Snødekt</a:t>
                      </a:r>
                      <a:r>
                        <a:rPr lang="nb-NO" baseline="0" dirty="0" smtClean="0"/>
                        <a:t> veg i kaldt klima</a:t>
                      </a:r>
                      <a:endParaRPr lang="nb-NO" dirty="0"/>
                    </a:p>
                  </a:txBody>
                  <a:tcPr>
                    <a:solidFill>
                      <a:schemeClr val="bg2">
                        <a:lumMod val="10000"/>
                        <a:lumOff val="90000"/>
                      </a:schemeClr>
                    </a:solidFill>
                  </a:tcPr>
                </a:tc>
                <a:tc>
                  <a:txBody>
                    <a:bodyPr/>
                    <a:lstStyle/>
                    <a:p>
                      <a:pPr algn="ctr"/>
                      <a:r>
                        <a:rPr lang="nb-NO" dirty="0" smtClean="0"/>
                        <a:t>0,20</a:t>
                      </a:r>
                      <a:r>
                        <a:rPr lang="nb-NO" baseline="0" dirty="0" smtClean="0"/>
                        <a:t> – 0,40</a:t>
                      </a:r>
                      <a:endParaRPr lang="nb-NO" dirty="0"/>
                    </a:p>
                  </a:txBody>
                  <a:tcPr>
                    <a:solidFill>
                      <a:schemeClr val="bg2">
                        <a:lumMod val="10000"/>
                        <a:lumOff val="9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dirty="0" smtClean="0"/>
                        <a:t>2,0</a:t>
                      </a:r>
                      <a:r>
                        <a:rPr kumimoji="0" lang="nb-NO" sz="1350" b="0" i="0" u="none" strike="noStrike" kern="1200" cap="none" spc="0" normalizeH="0" baseline="0" noProof="0" dirty="0" smtClean="0">
                          <a:ln>
                            <a:noFill/>
                          </a:ln>
                          <a:solidFill>
                            <a:srgbClr val="001423"/>
                          </a:solidFill>
                          <a:effectLst/>
                          <a:uLnTx/>
                          <a:uFillTx/>
                          <a:latin typeface="+mn-lt"/>
                          <a:ea typeface="+mn-ea"/>
                          <a:cs typeface="+mn-cs"/>
                        </a:rPr>
                        <a:t>m/s</a:t>
                      </a:r>
                      <a:r>
                        <a:rPr kumimoji="0" lang="nb-NO" sz="1350" b="0" i="0" u="none" strike="noStrike" kern="1200" cap="none" spc="0" normalizeH="0" baseline="30000" noProof="0" dirty="0" smtClean="0">
                          <a:ln>
                            <a:noFill/>
                          </a:ln>
                          <a:solidFill>
                            <a:srgbClr val="001423"/>
                          </a:solidFill>
                          <a:effectLst/>
                          <a:uLnTx/>
                          <a:uFillTx/>
                          <a:latin typeface="+mn-lt"/>
                          <a:ea typeface="+mn-ea"/>
                          <a:cs typeface="+mn-cs"/>
                        </a:rPr>
                        <a:t>2 </a:t>
                      </a:r>
                      <a:r>
                        <a:rPr lang="nb-NO" baseline="0" dirty="0" smtClean="0"/>
                        <a:t>– 4,0 </a:t>
                      </a:r>
                      <a:r>
                        <a:rPr kumimoji="0" lang="nb-NO" sz="1350" b="0" i="0" u="none" strike="noStrike" kern="1200" cap="none" spc="0" normalizeH="0" baseline="0" noProof="0" dirty="0" smtClean="0">
                          <a:ln>
                            <a:noFill/>
                          </a:ln>
                          <a:solidFill>
                            <a:srgbClr val="001423"/>
                          </a:solidFill>
                          <a:effectLst/>
                          <a:uLnTx/>
                          <a:uFillTx/>
                          <a:latin typeface="+mn-lt"/>
                          <a:ea typeface="+mn-ea"/>
                          <a:cs typeface="+mn-cs"/>
                        </a:rPr>
                        <a:t>m/s</a:t>
                      </a:r>
                      <a:r>
                        <a:rPr kumimoji="0" lang="nb-NO" sz="1350" b="0" i="0" u="none" strike="noStrike" kern="1200" cap="none" spc="0" normalizeH="0" baseline="30000" noProof="0" dirty="0" smtClean="0">
                          <a:ln>
                            <a:noFill/>
                          </a:ln>
                          <a:solidFill>
                            <a:srgbClr val="001423"/>
                          </a:solidFill>
                          <a:effectLst/>
                          <a:uLnTx/>
                          <a:uFillTx/>
                          <a:latin typeface="+mn-lt"/>
                          <a:ea typeface="+mn-ea"/>
                          <a:cs typeface="+mn-cs"/>
                        </a:rPr>
                        <a:t>2</a:t>
                      </a:r>
                    </a:p>
                  </a:txBody>
                  <a:tcPr>
                    <a:solidFill>
                      <a:schemeClr val="accent3">
                        <a:lumMod val="40000"/>
                        <a:lumOff val="6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dirty="0" smtClean="0">
                          <a:ln>
                            <a:noFill/>
                          </a:ln>
                          <a:solidFill>
                            <a:srgbClr val="001423"/>
                          </a:solidFill>
                          <a:effectLst/>
                          <a:uLnTx/>
                          <a:uFillTx/>
                          <a:latin typeface="+mn-lt"/>
                          <a:ea typeface="+mn-ea"/>
                          <a:cs typeface="+mn-cs"/>
                        </a:rPr>
                        <a:t>4,3</a:t>
                      </a:r>
                    </a:p>
                  </a:txBody>
                  <a:tcPr>
                    <a:solidFill>
                      <a:schemeClr val="bg2">
                        <a:lumMod val="10000"/>
                        <a:lumOff val="90000"/>
                      </a:schemeClr>
                    </a:solidFill>
                  </a:tcPr>
                </a:tc>
                <a:extLst>
                  <a:ext uri="{0D108BD9-81ED-4DB2-BD59-A6C34878D82A}">
                    <a16:rowId xmlns:a16="http://schemas.microsoft.com/office/drawing/2014/main" xmlns="" val="10003"/>
                  </a:ext>
                </a:extLst>
              </a:tr>
              <a:tr h="370840">
                <a:tc>
                  <a:txBody>
                    <a:bodyPr/>
                    <a:lstStyle/>
                    <a:p>
                      <a:r>
                        <a:rPr lang="nb-NO" dirty="0" smtClean="0"/>
                        <a:t>Regnvåt asfalt</a:t>
                      </a:r>
                      <a:endParaRPr lang="nb-NO" dirty="0"/>
                    </a:p>
                  </a:txBody>
                  <a:tcPr>
                    <a:solidFill>
                      <a:schemeClr val="bg2">
                        <a:lumMod val="10000"/>
                        <a:lumOff val="90000"/>
                      </a:schemeClr>
                    </a:solidFill>
                  </a:tcPr>
                </a:tc>
                <a:tc>
                  <a:txBody>
                    <a:bodyPr/>
                    <a:lstStyle/>
                    <a:p>
                      <a:pPr algn="ctr"/>
                      <a:r>
                        <a:rPr lang="nb-NO" dirty="0" smtClean="0"/>
                        <a:t>0,40</a:t>
                      </a:r>
                      <a:r>
                        <a:rPr lang="nb-NO" baseline="0" dirty="0" smtClean="0"/>
                        <a:t> – 0,60</a:t>
                      </a:r>
                      <a:endParaRPr lang="nb-NO" dirty="0"/>
                    </a:p>
                  </a:txBody>
                  <a:tcPr>
                    <a:solidFill>
                      <a:schemeClr val="bg2">
                        <a:lumMod val="10000"/>
                        <a:lumOff val="9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dirty="0" smtClean="0"/>
                        <a:t>4,0 </a:t>
                      </a:r>
                      <a:r>
                        <a:rPr kumimoji="0" lang="nb-NO" sz="1350" b="0" i="0" u="none" strike="noStrike" kern="1200" cap="none" spc="0" normalizeH="0" baseline="0" noProof="0" dirty="0" smtClean="0">
                          <a:ln>
                            <a:noFill/>
                          </a:ln>
                          <a:solidFill>
                            <a:srgbClr val="001423"/>
                          </a:solidFill>
                          <a:effectLst/>
                          <a:uLnTx/>
                          <a:uFillTx/>
                          <a:latin typeface="+mn-lt"/>
                          <a:ea typeface="+mn-ea"/>
                          <a:cs typeface="+mn-cs"/>
                        </a:rPr>
                        <a:t>m/s</a:t>
                      </a:r>
                      <a:r>
                        <a:rPr kumimoji="0" lang="nb-NO" sz="1350" b="0" i="0" u="none" strike="noStrike" kern="1200" cap="none" spc="0" normalizeH="0" baseline="30000" noProof="0" dirty="0" smtClean="0">
                          <a:ln>
                            <a:noFill/>
                          </a:ln>
                          <a:solidFill>
                            <a:srgbClr val="001423"/>
                          </a:solidFill>
                          <a:effectLst/>
                          <a:uLnTx/>
                          <a:uFillTx/>
                          <a:latin typeface="+mn-lt"/>
                          <a:ea typeface="+mn-ea"/>
                          <a:cs typeface="+mn-cs"/>
                        </a:rPr>
                        <a:t>2</a:t>
                      </a:r>
                      <a:r>
                        <a:rPr lang="nb-NO" baseline="0" dirty="0" smtClean="0"/>
                        <a:t>– 6,0 </a:t>
                      </a:r>
                      <a:r>
                        <a:rPr kumimoji="0" lang="nb-NO" sz="1350" b="0" i="0" u="none" strike="noStrike" kern="1200" cap="none" spc="0" normalizeH="0" baseline="0" noProof="0" dirty="0" smtClean="0">
                          <a:ln>
                            <a:noFill/>
                          </a:ln>
                          <a:solidFill>
                            <a:srgbClr val="001423"/>
                          </a:solidFill>
                          <a:effectLst/>
                          <a:uLnTx/>
                          <a:uFillTx/>
                          <a:latin typeface="+mn-lt"/>
                          <a:ea typeface="+mn-ea"/>
                          <a:cs typeface="+mn-cs"/>
                        </a:rPr>
                        <a:t>m/s</a:t>
                      </a:r>
                      <a:r>
                        <a:rPr kumimoji="0" lang="nb-NO" sz="1350" b="0" i="0" u="none" strike="noStrike" kern="1200" cap="none" spc="0" normalizeH="0" baseline="30000" noProof="0" dirty="0" smtClean="0">
                          <a:ln>
                            <a:noFill/>
                          </a:ln>
                          <a:solidFill>
                            <a:srgbClr val="001423"/>
                          </a:solidFill>
                          <a:effectLst/>
                          <a:uLnTx/>
                          <a:uFillTx/>
                          <a:latin typeface="+mn-lt"/>
                          <a:ea typeface="+mn-ea"/>
                          <a:cs typeface="+mn-cs"/>
                        </a:rPr>
                        <a:t>2</a:t>
                      </a:r>
                    </a:p>
                  </a:txBody>
                  <a:tcPr>
                    <a:solidFill>
                      <a:schemeClr val="bg2">
                        <a:lumMod val="10000"/>
                        <a:lumOff val="9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dirty="0" smtClean="0">
                          <a:ln>
                            <a:noFill/>
                          </a:ln>
                          <a:solidFill>
                            <a:srgbClr val="001423"/>
                          </a:solidFill>
                          <a:effectLst/>
                          <a:uLnTx/>
                          <a:uFillTx/>
                          <a:latin typeface="+mn-lt"/>
                          <a:ea typeface="+mn-ea"/>
                          <a:cs typeface="+mn-cs"/>
                        </a:rPr>
                        <a:t>4,3</a:t>
                      </a:r>
                    </a:p>
                  </a:txBody>
                  <a:tcPr>
                    <a:solidFill>
                      <a:schemeClr val="accent3">
                        <a:lumMod val="40000"/>
                        <a:lumOff val="60000"/>
                      </a:schemeClr>
                    </a:solidFill>
                  </a:tcPr>
                </a:tc>
                <a:extLst>
                  <a:ext uri="{0D108BD9-81ED-4DB2-BD59-A6C34878D82A}">
                    <a16:rowId xmlns:a16="http://schemas.microsoft.com/office/drawing/2014/main" xmlns="" val="10004"/>
                  </a:ext>
                </a:extLst>
              </a:tr>
              <a:tr h="370840">
                <a:tc>
                  <a:txBody>
                    <a:bodyPr/>
                    <a:lstStyle/>
                    <a:p>
                      <a:r>
                        <a:rPr lang="nb-NO" dirty="0" smtClean="0"/>
                        <a:t>Tørr asfalt</a:t>
                      </a:r>
                      <a:endParaRPr lang="nb-NO" dirty="0"/>
                    </a:p>
                  </a:txBody>
                  <a:tcPr>
                    <a:solidFill>
                      <a:schemeClr val="bg2">
                        <a:lumMod val="10000"/>
                        <a:lumOff val="90000"/>
                      </a:schemeClr>
                    </a:solidFill>
                  </a:tcPr>
                </a:tc>
                <a:tc>
                  <a:txBody>
                    <a:bodyPr/>
                    <a:lstStyle/>
                    <a:p>
                      <a:pPr algn="ctr"/>
                      <a:r>
                        <a:rPr lang="nb-NO" dirty="0" smtClean="0"/>
                        <a:t>0,60 –</a:t>
                      </a:r>
                      <a:r>
                        <a:rPr lang="nb-NO" baseline="0" dirty="0" smtClean="0"/>
                        <a:t> 0,80</a:t>
                      </a:r>
                      <a:endParaRPr lang="nb-NO" dirty="0"/>
                    </a:p>
                  </a:txBody>
                  <a:tcPr>
                    <a:solidFill>
                      <a:schemeClr val="bg2">
                        <a:lumMod val="10000"/>
                        <a:lumOff val="9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dirty="0" smtClean="0"/>
                        <a:t>6,0 </a:t>
                      </a:r>
                      <a:r>
                        <a:rPr kumimoji="0" lang="nb-NO" sz="1350" b="0" i="0" u="none" strike="noStrike" kern="1200" cap="none" spc="0" normalizeH="0" baseline="0" noProof="0" dirty="0" smtClean="0">
                          <a:ln>
                            <a:noFill/>
                          </a:ln>
                          <a:solidFill>
                            <a:srgbClr val="001423"/>
                          </a:solidFill>
                          <a:effectLst/>
                          <a:uLnTx/>
                          <a:uFillTx/>
                          <a:latin typeface="+mn-lt"/>
                          <a:ea typeface="+mn-ea"/>
                          <a:cs typeface="+mn-cs"/>
                        </a:rPr>
                        <a:t>m/s</a:t>
                      </a:r>
                      <a:r>
                        <a:rPr kumimoji="0" lang="nb-NO" sz="1350" b="0" i="0" u="none" strike="noStrike" kern="1200" cap="none" spc="0" normalizeH="0" baseline="30000" noProof="0" dirty="0" smtClean="0">
                          <a:ln>
                            <a:noFill/>
                          </a:ln>
                          <a:solidFill>
                            <a:srgbClr val="001423"/>
                          </a:solidFill>
                          <a:effectLst/>
                          <a:uLnTx/>
                          <a:uFillTx/>
                          <a:latin typeface="+mn-lt"/>
                          <a:ea typeface="+mn-ea"/>
                          <a:cs typeface="+mn-cs"/>
                        </a:rPr>
                        <a:t>2</a:t>
                      </a:r>
                      <a:r>
                        <a:rPr lang="nb-NO" dirty="0" smtClean="0"/>
                        <a:t>–</a:t>
                      </a:r>
                      <a:r>
                        <a:rPr lang="nb-NO" baseline="0" dirty="0" smtClean="0"/>
                        <a:t> 8,0 </a:t>
                      </a:r>
                      <a:r>
                        <a:rPr kumimoji="0" lang="nb-NO" sz="1350" b="0" i="0" u="none" strike="noStrike" kern="1200" cap="none" spc="0" normalizeH="0" baseline="0" noProof="0" dirty="0" smtClean="0">
                          <a:ln>
                            <a:noFill/>
                          </a:ln>
                          <a:solidFill>
                            <a:srgbClr val="001423"/>
                          </a:solidFill>
                          <a:effectLst/>
                          <a:uLnTx/>
                          <a:uFillTx/>
                          <a:latin typeface="+mn-lt"/>
                          <a:ea typeface="+mn-ea"/>
                          <a:cs typeface="+mn-cs"/>
                        </a:rPr>
                        <a:t>m/s</a:t>
                      </a:r>
                      <a:r>
                        <a:rPr kumimoji="0" lang="nb-NO" sz="1350" b="0" i="0" u="none" strike="noStrike" kern="1200" cap="none" spc="0" normalizeH="0" baseline="30000" noProof="0" dirty="0" smtClean="0">
                          <a:ln>
                            <a:noFill/>
                          </a:ln>
                          <a:solidFill>
                            <a:srgbClr val="001423"/>
                          </a:solidFill>
                          <a:effectLst/>
                          <a:uLnTx/>
                          <a:uFillTx/>
                          <a:latin typeface="+mn-lt"/>
                          <a:ea typeface="+mn-ea"/>
                          <a:cs typeface="+mn-cs"/>
                        </a:rPr>
                        <a:t>2</a:t>
                      </a:r>
                    </a:p>
                  </a:txBody>
                  <a:tcPr>
                    <a:solidFill>
                      <a:schemeClr val="bg2">
                        <a:lumMod val="10000"/>
                        <a:lumOff val="9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dirty="0" smtClean="0">
                          <a:ln>
                            <a:noFill/>
                          </a:ln>
                          <a:solidFill>
                            <a:srgbClr val="001423"/>
                          </a:solidFill>
                          <a:effectLst/>
                          <a:uLnTx/>
                          <a:uFillTx/>
                          <a:latin typeface="+mn-lt"/>
                          <a:ea typeface="+mn-ea"/>
                          <a:cs typeface="+mn-cs"/>
                        </a:rPr>
                        <a:t>4,3</a:t>
                      </a:r>
                    </a:p>
                  </a:txBody>
                  <a:tcPr>
                    <a:solidFill>
                      <a:schemeClr val="accent3">
                        <a:lumMod val="40000"/>
                        <a:lumOff val="60000"/>
                      </a:schemeClr>
                    </a:solidFill>
                  </a:tcPr>
                </a:tc>
                <a:extLst>
                  <a:ext uri="{0D108BD9-81ED-4DB2-BD59-A6C34878D82A}">
                    <a16:rowId xmlns:a16="http://schemas.microsoft.com/office/drawing/2014/main" xmlns="" val="10005"/>
                  </a:ext>
                </a:extLst>
              </a:tr>
            </a:tbl>
          </a:graphicData>
        </a:graphic>
      </p:graphicFrame>
      <p:sp>
        <p:nvSpPr>
          <p:cNvPr id="9" name="TekstSylinder 8"/>
          <p:cNvSpPr txBox="1"/>
          <p:nvPr/>
        </p:nvSpPr>
        <p:spPr>
          <a:xfrm>
            <a:off x="395536" y="5601434"/>
            <a:ext cx="7428663" cy="707886"/>
          </a:xfrm>
          <a:prstGeom prst="rect">
            <a:avLst/>
          </a:prstGeom>
          <a:noFill/>
        </p:spPr>
        <p:txBody>
          <a:bodyPr wrap="square" rtlCol="0">
            <a:spAutoFit/>
          </a:bodyPr>
          <a:lstStyle/>
          <a:p>
            <a:r>
              <a:rPr lang="nb-NO" sz="2000" dirty="0" smtClean="0">
                <a:solidFill>
                  <a:schemeClr val="bg2"/>
                </a:solidFill>
                <a:latin typeface="Lato Light" panose="020F0302020204030203"/>
              </a:rPr>
              <a:t>Som bremseeffekt (retardasjon) oppnår vi bare det minste. Det vil si det som er rødt. </a:t>
            </a:r>
            <a:endParaRPr lang="nb-NO" sz="2000" dirty="0">
              <a:solidFill>
                <a:schemeClr val="bg2"/>
              </a:solidFill>
              <a:latin typeface="Lato Light" panose="020F0302020204030203"/>
            </a:endParaRPr>
          </a:p>
        </p:txBody>
      </p:sp>
    </p:spTree>
    <p:extLst>
      <p:ext uri="{BB962C8B-B14F-4D97-AF65-F5344CB8AC3E}">
        <p14:creationId xmlns:p14="http://schemas.microsoft.com/office/powerpoint/2010/main" val="29207617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33400" y="567655"/>
            <a:ext cx="8153400" cy="773113"/>
          </a:xfrm>
        </p:spPr>
        <p:txBody>
          <a:bodyPr/>
          <a:lstStyle/>
          <a:p>
            <a:r>
              <a:rPr lang="nb-NO" dirty="0" smtClean="0"/>
              <a:t>Sto</a:t>
            </a:r>
            <a:r>
              <a:rPr lang="nb-NO" dirty="0" smtClean="0">
                <a:latin typeface="Lato Light" panose="020F0302020204030203"/>
              </a:rPr>
              <a:t>pp</a:t>
            </a:r>
            <a:r>
              <a:rPr lang="nb-NO" dirty="0" smtClean="0"/>
              <a:t>strekning </a:t>
            </a:r>
            <a:r>
              <a:rPr lang="nb-NO" sz="1600" dirty="0" smtClean="0"/>
              <a:t>(1)</a:t>
            </a:r>
            <a:endParaRPr lang="nb-NO" sz="1600" baseline="-25000" dirty="0"/>
          </a:p>
        </p:txBody>
      </p:sp>
      <p:sp>
        <p:nvSpPr>
          <p:cNvPr id="3" name="Plassholder for innhold 2"/>
          <p:cNvSpPr>
            <a:spLocks noGrp="1"/>
          </p:cNvSpPr>
          <p:nvPr>
            <p:ph sz="half" idx="1"/>
          </p:nvPr>
        </p:nvSpPr>
        <p:spPr>
          <a:xfrm>
            <a:off x="539552" y="1412776"/>
            <a:ext cx="4038600" cy="5184576"/>
          </a:xfrm>
        </p:spPr>
        <p:txBody>
          <a:bodyPr/>
          <a:lstStyle/>
          <a:p>
            <a:pPr>
              <a:buNone/>
            </a:pPr>
            <a:r>
              <a:rPr lang="nb-NO" sz="2000" b="1" dirty="0" smtClean="0"/>
              <a:t>Et kjøretøys stoppstrekning består av</a:t>
            </a:r>
            <a:r>
              <a:rPr lang="nb-NO" sz="2000" dirty="0" smtClean="0"/>
              <a:t>:</a:t>
            </a:r>
          </a:p>
          <a:p>
            <a:pPr>
              <a:buNone/>
            </a:pPr>
            <a:endParaRPr lang="nb-NO" sz="2000" dirty="0" smtClean="0"/>
          </a:p>
          <a:p>
            <a:pPr>
              <a:buNone/>
            </a:pPr>
            <a:r>
              <a:rPr lang="nb-NO" sz="2000" dirty="0" smtClean="0"/>
              <a:t>   </a:t>
            </a:r>
            <a:r>
              <a:rPr lang="nb-NO" sz="2000" b="1" dirty="0" smtClean="0">
                <a:solidFill>
                  <a:schemeClr val="accent3">
                    <a:lumMod val="75000"/>
                  </a:schemeClr>
                </a:solidFill>
              </a:rPr>
              <a:t>Førerens reaksjonsstrekning</a:t>
            </a:r>
          </a:p>
          <a:p>
            <a:pPr>
              <a:buNone/>
            </a:pPr>
            <a:r>
              <a:rPr lang="nb-NO" sz="2000" b="1" dirty="0" smtClean="0">
                <a:solidFill>
                  <a:schemeClr val="accent3">
                    <a:lumMod val="75000"/>
                  </a:schemeClr>
                </a:solidFill>
              </a:rPr>
              <a:t>+</a:t>
            </a:r>
            <a:r>
              <a:rPr lang="nb-NO" sz="2000" b="1" dirty="0">
                <a:solidFill>
                  <a:schemeClr val="accent3">
                    <a:lumMod val="75000"/>
                  </a:schemeClr>
                </a:solidFill>
              </a:rPr>
              <a:t> </a:t>
            </a:r>
            <a:r>
              <a:rPr lang="nb-NO" sz="2000" b="1" dirty="0" smtClean="0">
                <a:solidFill>
                  <a:schemeClr val="accent3">
                    <a:lumMod val="75000"/>
                  </a:schemeClr>
                </a:solidFill>
              </a:rPr>
              <a:t>Kjøretøyets reaksjonsstrekning</a:t>
            </a:r>
          </a:p>
          <a:p>
            <a:pPr>
              <a:buNone/>
            </a:pPr>
            <a:r>
              <a:rPr lang="nb-NO" sz="2000" b="1" dirty="0">
                <a:solidFill>
                  <a:schemeClr val="accent3">
                    <a:lumMod val="75000"/>
                  </a:schemeClr>
                </a:solidFill>
              </a:rPr>
              <a:t> </a:t>
            </a:r>
            <a:r>
              <a:rPr lang="nb-NO" sz="2000" b="1" dirty="0" smtClean="0">
                <a:solidFill>
                  <a:schemeClr val="accent3">
                    <a:lumMod val="75000"/>
                  </a:schemeClr>
                </a:solidFill>
              </a:rPr>
              <a:t>  (</a:t>
            </a:r>
            <a:r>
              <a:rPr lang="nb-NO" sz="2000" b="1" dirty="0" err="1" smtClean="0">
                <a:solidFill>
                  <a:schemeClr val="accent3">
                    <a:lumMod val="75000"/>
                  </a:schemeClr>
                </a:solidFill>
              </a:rPr>
              <a:t>påløpstid</a:t>
            </a:r>
            <a:r>
              <a:rPr lang="nb-NO" sz="2000" b="1" dirty="0" smtClean="0">
                <a:solidFill>
                  <a:schemeClr val="accent3">
                    <a:lumMod val="75000"/>
                  </a:schemeClr>
                </a:solidFill>
              </a:rPr>
              <a:t>)</a:t>
            </a:r>
          </a:p>
          <a:p>
            <a:pPr>
              <a:buNone/>
            </a:pPr>
            <a:r>
              <a:rPr lang="nb-NO" sz="2000" b="1" u="sng" dirty="0" smtClean="0">
                <a:solidFill>
                  <a:schemeClr val="accent3">
                    <a:lumMod val="75000"/>
                  </a:schemeClr>
                </a:solidFill>
              </a:rPr>
              <a:t>+ Bremsestrekning</a:t>
            </a:r>
            <a:r>
              <a:rPr lang="nb-NO" sz="2000" b="1" dirty="0" smtClean="0">
                <a:solidFill>
                  <a:schemeClr val="accent3">
                    <a:lumMod val="75000"/>
                  </a:schemeClr>
                </a:solidFill>
              </a:rPr>
              <a:t>   </a:t>
            </a:r>
            <a:r>
              <a:rPr lang="nb-NO" sz="2000" b="1" dirty="0" err="1" smtClean="0">
                <a:solidFill>
                  <a:schemeClr val="accent3">
                    <a:lumMod val="75000"/>
                  </a:schemeClr>
                </a:solidFill>
              </a:rPr>
              <a:t>S</a:t>
            </a:r>
            <a:r>
              <a:rPr lang="nb-NO" sz="2000" b="1" baseline="-25000" dirty="0" err="1" smtClean="0">
                <a:solidFill>
                  <a:schemeClr val="accent3">
                    <a:lumMod val="75000"/>
                  </a:schemeClr>
                </a:solidFill>
              </a:rPr>
              <a:t>brems</a:t>
            </a:r>
            <a:endParaRPr lang="nb-NO" sz="2000" b="1" baseline="-25000" dirty="0" smtClean="0">
              <a:solidFill>
                <a:schemeClr val="accent3">
                  <a:lumMod val="75000"/>
                </a:schemeClr>
              </a:solidFill>
            </a:endParaRPr>
          </a:p>
          <a:p>
            <a:pPr>
              <a:buNone/>
            </a:pPr>
            <a:r>
              <a:rPr lang="nb-NO" sz="2000" b="1" dirty="0" smtClean="0"/>
              <a:t>= Stoppstrekning      </a:t>
            </a:r>
            <a:r>
              <a:rPr lang="nb-NO" sz="2000" b="1" dirty="0" err="1" smtClean="0"/>
              <a:t>S</a:t>
            </a:r>
            <a:r>
              <a:rPr lang="nb-NO" sz="2000" b="1" baseline="-25000" dirty="0" err="1" smtClean="0"/>
              <a:t>total</a:t>
            </a:r>
            <a:endParaRPr lang="nb-NO" sz="2000" b="1" baseline="-25000" dirty="0" smtClean="0"/>
          </a:p>
          <a:p>
            <a:pPr>
              <a:buNone/>
            </a:pPr>
            <a:endParaRPr lang="nb-NO" sz="2000" b="1" dirty="0"/>
          </a:p>
          <a:p>
            <a:pPr>
              <a:buNone/>
            </a:pPr>
            <a:r>
              <a:rPr lang="nb-NO" sz="2000" dirty="0" smtClean="0"/>
              <a:t>Førerens reaksjonsstrekning avhenger av hastighet og grad av oppmerksomhet.</a:t>
            </a:r>
            <a:endParaRPr lang="nb-NO" sz="2000" dirty="0"/>
          </a:p>
        </p:txBody>
      </p:sp>
      <p:sp>
        <p:nvSpPr>
          <p:cNvPr id="5" name="Avrundet rektangel 4"/>
          <p:cNvSpPr/>
          <p:nvPr/>
        </p:nvSpPr>
        <p:spPr bwMode="auto">
          <a:xfrm>
            <a:off x="5436096" y="2504666"/>
            <a:ext cx="2664296" cy="1528601"/>
          </a:xfrm>
          <a:prstGeom prst="roundRect">
            <a:avLst>
              <a:gd name="adj" fmla="val 0"/>
            </a:avLst>
          </a:prstGeom>
          <a:solidFill>
            <a:schemeClr val="accent4"/>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nb-NO" sz="2000" b="1" i="0" u="none" strike="noStrike" cap="none" normalizeH="0" dirty="0" smtClean="0">
                <a:ln>
                  <a:noFill/>
                </a:ln>
                <a:effectLst/>
              </a:rPr>
              <a:t>Hva kan påvirke oppmerksomheten?</a:t>
            </a:r>
          </a:p>
        </p:txBody>
      </p:sp>
    </p:spTree>
    <p:extLst>
      <p:ext uri="{BB962C8B-B14F-4D97-AF65-F5344CB8AC3E}">
        <p14:creationId xmlns:p14="http://schemas.microsoft.com/office/powerpoint/2010/main" val="116942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59631" y="912813"/>
            <a:ext cx="7438281" cy="638175"/>
          </a:xfrm>
        </p:spPr>
        <p:txBody>
          <a:bodyPr/>
          <a:lstStyle/>
          <a:p>
            <a:r>
              <a:rPr lang="nb-NO" sz="3600" dirty="0" smtClean="0">
                <a:latin typeface="+mn-lt"/>
              </a:rPr>
              <a:t>Mål for modul 6 </a:t>
            </a:r>
            <a:r>
              <a:rPr lang="nb-NO" sz="2000" dirty="0" smtClean="0">
                <a:latin typeface="+mn-lt"/>
              </a:rPr>
              <a:t>(2)</a:t>
            </a:r>
            <a:endParaRPr lang="nb-NO" sz="2000" baseline="30000" dirty="0">
              <a:latin typeface="+mn-lt"/>
            </a:endParaRPr>
          </a:p>
        </p:txBody>
      </p:sp>
      <p:sp>
        <p:nvSpPr>
          <p:cNvPr id="3" name="Plassholder for innhold 2"/>
          <p:cNvSpPr>
            <a:spLocks noGrp="1"/>
          </p:cNvSpPr>
          <p:nvPr>
            <p:ph idx="1"/>
          </p:nvPr>
        </p:nvSpPr>
        <p:spPr>
          <a:xfrm>
            <a:off x="1259631" y="1700808"/>
            <a:ext cx="6768753" cy="4352925"/>
          </a:xfrm>
        </p:spPr>
        <p:txBody>
          <a:bodyPr/>
          <a:lstStyle/>
          <a:p>
            <a:pPr>
              <a:buClr>
                <a:srgbClr val="FFC000"/>
              </a:buClr>
              <a:buNone/>
            </a:pPr>
            <a:r>
              <a:rPr lang="nb-NO" sz="2400" b="1" dirty="0" smtClean="0">
                <a:latin typeface="Lato Light" panose="020F0302020204030203"/>
              </a:rPr>
              <a:t>Du skal</a:t>
            </a:r>
            <a:br>
              <a:rPr lang="nb-NO" sz="2400" b="1" dirty="0" smtClean="0">
                <a:latin typeface="Lato Light" panose="020F0302020204030203"/>
              </a:rPr>
            </a:br>
            <a:endParaRPr lang="nb-NO" sz="2400" b="1" dirty="0" smtClean="0">
              <a:latin typeface="Lato Light" panose="020F0302020204030203"/>
            </a:endParaRPr>
          </a:p>
          <a:p>
            <a:pPr marL="342900" indent="-342900">
              <a:buClr>
                <a:schemeClr val="bg1"/>
              </a:buClr>
            </a:pPr>
            <a:r>
              <a:rPr lang="nb-NO" sz="2400" dirty="0" smtClean="0">
                <a:latin typeface="Lato Light" panose="020F0302020204030203"/>
              </a:rPr>
              <a:t>gjennomføre to typer transportoppdrag som er planlagt i modul 5, der du kjører på en måte som er sikker, effektiv, komfortabel og faglig korrekt (lite aktuelt ved etterutdanning)</a:t>
            </a:r>
          </a:p>
          <a:p>
            <a:pPr marL="342900" indent="-342900">
              <a:buClr>
                <a:schemeClr val="bg1"/>
              </a:buClr>
            </a:pPr>
            <a:endParaRPr lang="nb-NO" sz="2400" dirty="0" smtClean="0">
              <a:latin typeface="Lato Light" panose="020F0302020204030203"/>
            </a:endParaRPr>
          </a:p>
          <a:p>
            <a:pPr marL="342900" indent="-342900">
              <a:buClr>
                <a:schemeClr val="bg1"/>
              </a:buClr>
            </a:pPr>
            <a:r>
              <a:rPr lang="nb-NO" sz="2400" dirty="0" smtClean="0">
                <a:latin typeface="Lato Light" panose="020F0302020204030203"/>
              </a:rPr>
              <a:t>utvikle selvinnsikt, risikoforståelse og evne til å vurdere din egen kjøre- og yrkesmessige kompetanse</a:t>
            </a:r>
            <a:endParaRPr lang="nb-NO" sz="2400" dirty="0">
              <a:latin typeface="Lato Light" panose="020F0302020204030203"/>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18864" y="548680"/>
            <a:ext cx="8229600" cy="773113"/>
          </a:xfrm>
        </p:spPr>
        <p:txBody>
          <a:bodyPr/>
          <a:lstStyle/>
          <a:p>
            <a:r>
              <a:rPr lang="nb-NO" dirty="0" smtClean="0"/>
              <a:t>Stoppstrekning </a:t>
            </a:r>
            <a:r>
              <a:rPr lang="nb-NO" sz="1600" dirty="0" smtClean="0"/>
              <a:t>(2)</a:t>
            </a:r>
            <a:endParaRPr lang="nb-NO" sz="1600" dirty="0"/>
          </a:p>
        </p:txBody>
      </p:sp>
      <p:sp>
        <p:nvSpPr>
          <p:cNvPr id="4" name="Plassholder for innhold 3"/>
          <p:cNvSpPr>
            <a:spLocks noGrp="1"/>
          </p:cNvSpPr>
          <p:nvPr>
            <p:ph sz="half" idx="2"/>
          </p:nvPr>
        </p:nvSpPr>
        <p:spPr>
          <a:xfrm>
            <a:off x="4860032" y="1268760"/>
            <a:ext cx="4464496" cy="5400600"/>
          </a:xfrm>
        </p:spPr>
        <p:txBody>
          <a:bodyPr/>
          <a:lstStyle/>
          <a:p>
            <a:pPr>
              <a:buNone/>
            </a:pPr>
            <a:r>
              <a:rPr lang="nb-NO" sz="2000" b="1" dirty="0" smtClean="0"/>
              <a:t>Stoppstrekning</a:t>
            </a:r>
          </a:p>
          <a:p>
            <a:r>
              <a:rPr lang="nb-NO" sz="2000" dirty="0" smtClean="0"/>
              <a:t>Førerens reaksjonstid varierer. Vi</a:t>
            </a:r>
          </a:p>
          <a:p>
            <a:pPr>
              <a:buNone/>
            </a:pPr>
            <a:r>
              <a:rPr lang="nb-NO" sz="2000" dirty="0"/>
              <a:t> </a:t>
            </a:r>
            <a:r>
              <a:rPr lang="nb-NO" sz="2000" dirty="0" smtClean="0"/>
              <a:t> regner med 1 sekund.</a:t>
            </a:r>
          </a:p>
          <a:p>
            <a:pPr>
              <a:buNone/>
            </a:pPr>
            <a:endParaRPr lang="nb-NO" sz="2000" dirty="0" smtClean="0"/>
          </a:p>
          <a:p>
            <a:r>
              <a:rPr lang="nb-NO" sz="2000" dirty="0" smtClean="0"/>
              <a:t>Bilens reaksjonstid skal være bedre enn 0,6 sekund</a:t>
            </a:r>
          </a:p>
          <a:p>
            <a:endParaRPr lang="nb-NO" sz="2000" dirty="0" smtClean="0"/>
          </a:p>
          <a:p>
            <a:pPr>
              <a:buNone/>
            </a:pPr>
            <a:r>
              <a:rPr lang="nb-NO" sz="2000" dirty="0" smtClean="0"/>
              <a:t>Reaksjonsstrekning </a:t>
            </a:r>
            <a:r>
              <a:rPr lang="nb-NO" sz="2000" dirty="0" err="1" smtClean="0"/>
              <a:t>R</a:t>
            </a:r>
            <a:r>
              <a:rPr lang="nb-NO" sz="2000" baseline="-25000" dirty="0" err="1" smtClean="0"/>
              <a:t>s</a:t>
            </a:r>
            <a:endParaRPr lang="nb-NO" sz="2000" baseline="-25000" dirty="0"/>
          </a:p>
          <a:p>
            <a:pPr>
              <a:buNone/>
            </a:pPr>
            <a:r>
              <a:rPr lang="nb-NO" sz="2000" dirty="0" smtClean="0"/>
              <a:t>  </a:t>
            </a:r>
            <a:r>
              <a:rPr lang="nb-NO" sz="2000" b="1" dirty="0" smtClean="0">
                <a:solidFill>
                  <a:schemeClr val="accent3">
                    <a:lumMod val="75000"/>
                  </a:schemeClr>
                </a:solidFill>
              </a:rPr>
              <a:t>Førerens  </a:t>
            </a:r>
            <a:r>
              <a:rPr lang="nb-NO" sz="2000" b="1" dirty="0" err="1" smtClean="0">
                <a:solidFill>
                  <a:schemeClr val="accent3">
                    <a:lumMod val="75000"/>
                  </a:schemeClr>
                </a:solidFill>
              </a:rPr>
              <a:t>R</a:t>
            </a:r>
            <a:r>
              <a:rPr lang="nb-NO" sz="2000" b="1" baseline="-25000" dirty="0" err="1" smtClean="0">
                <a:solidFill>
                  <a:schemeClr val="accent3">
                    <a:lumMod val="75000"/>
                  </a:schemeClr>
                </a:solidFill>
              </a:rPr>
              <a:t>s</a:t>
            </a:r>
            <a:r>
              <a:rPr lang="nb-NO" sz="2000" b="1" dirty="0" smtClean="0">
                <a:solidFill>
                  <a:schemeClr val="accent3">
                    <a:lumMod val="75000"/>
                  </a:schemeClr>
                </a:solidFill>
              </a:rPr>
              <a:t>=  	                =    20 m</a:t>
            </a:r>
          </a:p>
          <a:p>
            <a:pPr>
              <a:buNone/>
            </a:pPr>
            <a:r>
              <a:rPr lang="nb-NO" sz="2000" b="1" dirty="0" smtClean="0">
                <a:solidFill>
                  <a:schemeClr val="accent3">
                    <a:lumMod val="75000"/>
                  </a:schemeClr>
                </a:solidFill>
              </a:rPr>
              <a:t>+Bilens </a:t>
            </a:r>
            <a:r>
              <a:rPr lang="nb-NO" sz="2000" b="1" dirty="0" err="1" smtClean="0">
                <a:solidFill>
                  <a:schemeClr val="accent3">
                    <a:lumMod val="75000"/>
                  </a:schemeClr>
                </a:solidFill>
              </a:rPr>
              <a:t>R</a:t>
            </a:r>
            <a:r>
              <a:rPr lang="nb-NO" sz="2000" b="1" baseline="-25000" dirty="0" err="1" smtClean="0">
                <a:solidFill>
                  <a:schemeClr val="accent3">
                    <a:lumMod val="75000"/>
                  </a:schemeClr>
                </a:solidFill>
              </a:rPr>
              <a:t>s</a:t>
            </a:r>
            <a:r>
              <a:rPr lang="nb-NO" sz="2000" b="1" dirty="0" smtClean="0">
                <a:solidFill>
                  <a:schemeClr val="accent3">
                    <a:lumMod val="75000"/>
                  </a:schemeClr>
                </a:solidFill>
              </a:rPr>
              <a:t> = 		 =   20 m</a:t>
            </a:r>
          </a:p>
          <a:p>
            <a:pPr>
              <a:buNone/>
            </a:pPr>
            <a:r>
              <a:rPr lang="nb-NO" sz="2000" b="1" u="sng" dirty="0" smtClean="0">
                <a:solidFill>
                  <a:schemeClr val="accent3">
                    <a:lumMod val="75000"/>
                  </a:schemeClr>
                </a:solidFill>
              </a:rPr>
              <a:t>+Bremsestrekning S </a:t>
            </a:r>
            <a:r>
              <a:rPr lang="nb-NO" sz="2000" b="1" u="sng" baseline="-25000" dirty="0" smtClean="0">
                <a:solidFill>
                  <a:schemeClr val="accent3">
                    <a:lumMod val="75000"/>
                  </a:schemeClr>
                </a:solidFill>
              </a:rPr>
              <a:t>brems  </a:t>
            </a:r>
            <a:r>
              <a:rPr lang="nb-NO" sz="2000" b="1" u="sng" dirty="0" smtClean="0">
                <a:solidFill>
                  <a:schemeClr val="accent3">
                    <a:lumMod val="75000"/>
                  </a:schemeClr>
                </a:solidFill>
              </a:rPr>
              <a:t>=    40 m</a:t>
            </a:r>
          </a:p>
          <a:p>
            <a:pPr>
              <a:buNone/>
            </a:pPr>
            <a:r>
              <a:rPr lang="nb-NO" sz="2000" b="1" dirty="0" smtClean="0">
                <a:solidFill>
                  <a:schemeClr val="accent3">
                    <a:lumMod val="75000"/>
                  </a:schemeClr>
                </a:solidFill>
              </a:rPr>
              <a:t>= Stoppstrekning</a:t>
            </a:r>
            <a:r>
              <a:rPr lang="nb-NO" sz="2000" b="1" baseline="-25000" dirty="0" smtClean="0">
                <a:solidFill>
                  <a:schemeClr val="accent3">
                    <a:lumMod val="75000"/>
                  </a:schemeClr>
                </a:solidFill>
              </a:rPr>
              <a:t>	 total                        </a:t>
            </a:r>
            <a:r>
              <a:rPr lang="nb-NO" sz="2000" b="1" dirty="0" smtClean="0">
                <a:solidFill>
                  <a:schemeClr val="accent3">
                    <a:lumMod val="75000"/>
                  </a:schemeClr>
                </a:solidFill>
              </a:rPr>
              <a:t>80 m</a:t>
            </a:r>
            <a:endParaRPr lang="nb-NO" sz="2000" b="1" dirty="0">
              <a:solidFill>
                <a:schemeClr val="accent3">
                  <a:lumMod val="75000"/>
                </a:schemeClr>
              </a:solidFill>
            </a:endParaRPr>
          </a:p>
        </p:txBody>
      </p:sp>
      <p:sp>
        <p:nvSpPr>
          <p:cNvPr id="5" name="Plassholder for innhold 3"/>
          <p:cNvSpPr>
            <a:spLocks noGrp="1"/>
          </p:cNvSpPr>
          <p:nvPr>
            <p:ph sz="half" idx="1"/>
          </p:nvPr>
        </p:nvSpPr>
        <p:spPr>
          <a:xfrm>
            <a:off x="533400" y="1152128"/>
            <a:ext cx="4038600" cy="5518247"/>
          </a:xfrm>
        </p:spPr>
        <p:txBody>
          <a:bodyPr/>
          <a:lstStyle/>
          <a:p>
            <a:pPr>
              <a:buNone/>
            </a:pPr>
            <a:r>
              <a:rPr lang="nb-NO" sz="2000" b="1" dirty="0" smtClean="0"/>
              <a:t>Formel:</a:t>
            </a:r>
          </a:p>
          <a:p>
            <a:pPr>
              <a:buNone/>
            </a:pPr>
            <a:r>
              <a:rPr lang="nb-NO" sz="2000" dirty="0" smtClean="0"/>
              <a:t>S </a:t>
            </a:r>
            <a:r>
              <a:rPr lang="nb-NO" sz="2000" baseline="-25000" dirty="0" smtClean="0"/>
              <a:t>brems</a:t>
            </a:r>
            <a:r>
              <a:rPr lang="nb-NO" sz="2000" dirty="0" smtClean="0"/>
              <a:t> = </a:t>
            </a:r>
            <a:r>
              <a:rPr lang="nb-NO" sz="2000" u="sng" dirty="0" smtClean="0"/>
              <a:t>v</a:t>
            </a:r>
            <a:r>
              <a:rPr lang="nb-NO" sz="2000" u="sng" baseline="30000" dirty="0" smtClean="0"/>
              <a:t>2   </a:t>
            </a:r>
          </a:p>
          <a:p>
            <a:pPr>
              <a:buNone/>
            </a:pPr>
            <a:r>
              <a:rPr lang="nb-NO" sz="2000" dirty="0"/>
              <a:t>	</a:t>
            </a:r>
            <a:r>
              <a:rPr lang="nb-NO" sz="2000" dirty="0" smtClean="0"/>
              <a:t>2a</a:t>
            </a:r>
          </a:p>
          <a:p>
            <a:pPr>
              <a:buNone/>
            </a:pPr>
            <a:endParaRPr lang="nb-NO" sz="2000" dirty="0"/>
          </a:p>
          <a:p>
            <a:pPr>
              <a:buNone/>
            </a:pPr>
            <a:r>
              <a:rPr lang="nb-NO" sz="2000" dirty="0" smtClean="0"/>
              <a:t>V= hastigheten i meter per sekund</a:t>
            </a:r>
          </a:p>
          <a:p>
            <a:pPr>
              <a:buNone/>
            </a:pPr>
            <a:r>
              <a:rPr lang="nb-NO" sz="2000" dirty="0" smtClean="0"/>
              <a:t>a= retardasjonen i meter/sekund</a:t>
            </a:r>
            <a:r>
              <a:rPr lang="nb-NO" sz="2000" baseline="30000" dirty="0" smtClean="0"/>
              <a:t>2</a:t>
            </a:r>
          </a:p>
          <a:p>
            <a:pPr>
              <a:buNone/>
            </a:pPr>
            <a:endParaRPr lang="nb-NO" sz="2000" dirty="0"/>
          </a:p>
          <a:p>
            <a:pPr>
              <a:buNone/>
            </a:pPr>
            <a:r>
              <a:rPr lang="nb-NO" sz="2000" dirty="0" smtClean="0"/>
              <a:t>Eks:  Hastigheten er 72 </a:t>
            </a:r>
            <a:r>
              <a:rPr lang="nb-NO" sz="2000" dirty="0" err="1" smtClean="0"/>
              <a:t>kmt</a:t>
            </a:r>
            <a:r>
              <a:rPr lang="nb-NO" sz="2000" dirty="0" smtClean="0"/>
              <a:t> og  regnvåt asfalt med friksjon 0,5</a:t>
            </a:r>
          </a:p>
          <a:p>
            <a:pPr>
              <a:buNone/>
            </a:pPr>
            <a:endParaRPr lang="nb-NO" sz="2000" dirty="0"/>
          </a:p>
          <a:p>
            <a:pPr>
              <a:buNone/>
            </a:pPr>
            <a:r>
              <a:rPr lang="nb-NO" sz="2000" dirty="0"/>
              <a:t>S </a:t>
            </a:r>
            <a:r>
              <a:rPr lang="nb-NO" sz="2000" baseline="-25000" dirty="0"/>
              <a:t>brems</a:t>
            </a:r>
            <a:r>
              <a:rPr lang="nb-NO" sz="2000" dirty="0"/>
              <a:t> = </a:t>
            </a:r>
            <a:r>
              <a:rPr lang="nb-NO" sz="2000" dirty="0" smtClean="0"/>
              <a:t>  </a:t>
            </a:r>
            <a:r>
              <a:rPr lang="nb-NO" sz="2000" u="sng" dirty="0" smtClean="0"/>
              <a:t>20</a:t>
            </a:r>
            <a:r>
              <a:rPr lang="nb-NO" sz="2000" u="sng" baseline="30000" dirty="0" smtClean="0"/>
              <a:t>2</a:t>
            </a:r>
            <a:r>
              <a:rPr lang="nb-NO" sz="2000" u="sng" dirty="0" smtClean="0"/>
              <a:t>  </a:t>
            </a:r>
            <a:r>
              <a:rPr lang="nb-NO" sz="2000" dirty="0" smtClean="0"/>
              <a:t>  = </a:t>
            </a:r>
            <a:r>
              <a:rPr lang="nb-NO" sz="2000" u="sng" dirty="0" smtClean="0"/>
              <a:t>20m/s x 20m/s</a:t>
            </a:r>
            <a:endParaRPr lang="nb-NO" sz="2000" u="sng" dirty="0"/>
          </a:p>
          <a:p>
            <a:pPr>
              <a:buNone/>
            </a:pPr>
            <a:r>
              <a:rPr lang="nb-NO" sz="2000" dirty="0"/>
              <a:t>	</a:t>
            </a:r>
            <a:r>
              <a:rPr lang="nb-NO" sz="2000" dirty="0" smtClean="0"/>
              <a:t>2 x 5           10 m/s</a:t>
            </a:r>
            <a:r>
              <a:rPr lang="nb-NO" sz="2000" baseline="30000" dirty="0" smtClean="0"/>
              <a:t>2</a:t>
            </a:r>
            <a:endParaRPr lang="nb-NO" sz="2000" baseline="30000" dirty="0"/>
          </a:p>
          <a:p>
            <a:pPr>
              <a:buNone/>
            </a:pPr>
            <a:endParaRPr lang="nb-NO" sz="2000" dirty="0" smtClean="0"/>
          </a:p>
          <a:p>
            <a:pPr>
              <a:buNone/>
            </a:pPr>
            <a:r>
              <a:rPr lang="nb-NO" sz="2000" b="1" dirty="0" smtClean="0">
                <a:solidFill>
                  <a:schemeClr val="accent3">
                    <a:lumMod val="75000"/>
                  </a:schemeClr>
                </a:solidFill>
              </a:rPr>
              <a:t>S </a:t>
            </a:r>
            <a:r>
              <a:rPr lang="nb-NO" sz="2000" b="1" baseline="-25000" dirty="0">
                <a:solidFill>
                  <a:schemeClr val="accent3">
                    <a:lumMod val="75000"/>
                  </a:schemeClr>
                </a:solidFill>
              </a:rPr>
              <a:t>brems</a:t>
            </a:r>
            <a:r>
              <a:rPr lang="nb-NO" sz="2000" b="1" dirty="0">
                <a:solidFill>
                  <a:schemeClr val="accent3">
                    <a:lumMod val="75000"/>
                  </a:schemeClr>
                </a:solidFill>
              </a:rPr>
              <a:t> </a:t>
            </a:r>
            <a:r>
              <a:rPr lang="nb-NO" sz="2000" b="1" dirty="0" smtClean="0">
                <a:solidFill>
                  <a:schemeClr val="accent3">
                    <a:lumMod val="75000"/>
                  </a:schemeClr>
                </a:solidFill>
              </a:rPr>
              <a:t>= 40 m</a:t>
            </a:r>
            <a:endParaRPr lang="nb-NO" sz="2000" b="1" dirty="0">
              <a:solidFill>
                <a:schemeClr val="accent3">
                  <a:lumMod val="75000"/>
                </a:schemeClr>
              </a:solidFill>
            </a:endParaRPr>
          </a:p>
        </p:txBody>
      </p:sp>
      <p:sp>
        <p:nvSpPr>
          <p:cNvPr id="7" name="Pil ned 4"/>
          <p:cNvSpPr/>
          <p:nvPr/>
        </p:nvSpPr>
        <p:spPr>
          <a:xfrm>
            <a:off x="971600" y="5256584"/>
            <a:ext cx="288032" cy="515549"/>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962648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9144000" cy="6858000"/>
          </a:xfrm>
          <a:prstGeom prst="rect">
            <a:avLst/>
          </a:prstGeom>
        </p:spPr>
      </p:pic>
      <p:sp>
        <p:nvSpPr>
          <p:cNvPr id="5" name="Tittel 4"/>
          <p:cNvSpPr>
            <a:spLocks noGrp="1"/>
          </p:cNvSpPr>
          <p:nvPr>
            <p:ph type="title"/>
          </p:nvPr>
        </p:nvSpPr>
        <p:spPr>
          <a:xfrm>
            <a:off x="3995936" y="1484784"/>
            <a:ext cx="4104456" cy="1440160"/>
          </a:xfrm>
        </p:spPr>
        <p:txBody>
          <a:bodyPr/>
          <a:lstStyle/>
          <a:p>
            <a:pPr algn="l"/>
            <a:r>
              <a:rPr lang="nb-NO" b="1" dirty="0" smtClean="0">
                <a:latin typeface="+mn-lt"/>
              </a:rPr>
              <a:t>OPTIMAL </a:t>
            </a:r>
            <a:r>
              <a:rPr lang="pl-PL" b="1" dirty="0" smtClean="0">
                <a:latin typeface="+mn-lt"/>
              </a:rPr>
              <a:t/>
            </a:r>
            <a:br>
              <a:rPr lang="pl-PL" b="1" dirty="0" smtClean="0">
                <a:latin typeface="+mn-lt"/>
              </a:rPr>
            </a:br>
            <a:r>
              <a:rPr lang="nb-NO" b="1" dirty="0" smtClean="0">
                <a:latin typeface="+mn-lt"/>
              </a:rPr>
              <a:t>KJØRESTIL</a:t>
            </a:r>
            <a:endParaRPr lang="nb-NO" b="1" dirty="0">
              <a:latin typeface="+mn-lt"/>
            </a:endParaRPr>
          </a:p>
        </p:txBody>
      </p:sp>
    </p:spTree>
    <p:extLst>
      <p:ext uri="{BB962C8B-B14F-4D97-AF65-F5344CB8AC3E}">
        <p14:creationId xmlns:p14="http://schemas.microsoft.com/office/powerpoint/2010/main" val="11773303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15615" y="332656"/>
            <a:ext cx="6984777" cy="860003"/>
          </a:xfrm>
          <a:noFill/>
        </p:spPr>
        <p:txBody>
          <a:bodyPr/>
          <a:lstStyle/>
          <a:p>
            <a:pPr algn="ctr"/>
            <a:r>
              <a:rPr lang="nb-NO" sz="3200" dirty="0" smtClean="0">
                <a:latin typeface="+mn-lt"/>
              </a:rPr>
              <a:t>Antakelser om forvarsler før en ulykke inntreffer…</a:t>
            </a:r>
          </a:p>
        </p:txBody>
      </p:sp>
      <p:graphicFrame>
        <p:nvGraphicFramePr>
          <p:cNvPr id="3" name="Diagram 2"/>
          <p:cNvGraphicFramePr/>
          <p:nvPr>
            <p:extLst>
              <p:ext uri="{D42A27DB-BD31-4B8C-83A1-F6EECF244321}">
                <p14:modId xmlns:p14="http://schemas.microsoft.com/office/powerpoint/2010/main" val="259288398"/>
              </p:ext>
            </p:extLst>
          </p:nvPr>
        </p:nvGraphicFramePr>
        <p:xfrm>
          <a:off x="683568" y="1556792"/>
          <a:ext cx="7920880" cy="432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kstSylinder 3"/>
          <p:cNvSpPr txBox="1"/>
          <p:nvPr/>
        </p:nvSpPr>
        <p:spPr>
          <a:xfrm>
            <a:off x="1043608" y="2060848"/>
            <a:ext cx="2160240" cy="369332"/>
          </a:xfrm>
          <a:prstGeom prst="rect">
            <a:avLst/>
          </a:prstGeom>
          <a:noFill/>
        </p:spPr>
        <p:txBody>
          <a:bodyPr wrap="square" rtlCol="0">
            <a:spAutoFit/>
          </a:bodyPr>
          <a:lstStyle/>
          <a:p>
            <a:r>
              <a:rPr lang="nb-NO"/>
              <a:t>Heinrich (ca. 1940)</a:t>
            </a:r>
            <a:endParaRPr lang="nb-NO"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27584" y="476672"/>
            <a:ext cx="7438281" cy="638175"/>
          </a:xfrm>
        </p:spPr>
        <p:txBody>
          <a:bodyPr/>
          <a:lstStyle/>
          <a:p>
            <a:pPr algn="ctr"/>
            <a:r>
              <a:rPr lang="nb-NO" sz="3600" dirty="0" smtClean="0">
                <a:latin typeface="Lato Light" panose="020F0302020204030203"/>
              </a:rPr>
              <a:t>Kjøreprosessen og </a:t>
            </a:r>
            <a:r>
              <a:rPr lang="pl-PL" sz="3600" dirty="0" smtClean="0">
                <a:latin typeface="Lato Light" panose="020F0302020204030203"/>
              </a:rPr>
              <a:t/>
            </a:r>
            <a:br>
              <a:rPr lang="pl-PL" sz="3600" dirty="0" smtClean="0">
                <a:latin typeface="Lato Light" panose="020F0302020204030203"/>
              </a:rPr>
            </a:br>
            <a:r>
              <a:rPr lang="nb-NO" sz="3600" dirty="0" smtClean="0">
                <a:latin typeface="Lato Light" panose="020F0302020204030203"/>
              </a:rPr>
              <a:t>Defensiv kjørestil</a:t>
            </a:r>
            <a:endParaRPr lang="nb-NO" sz="3600" dirty="0">
              <a:latin typeface="Lato Light" panose="020F0302020204030203"/>
            </a:endParaRPr>
          </a:p>
        </p:txBody>
      </p:sp>
      <p:sp>
        <p:nvSpPr>
          <p:cNvPr id="3" name="Plassholder for innhold 2"/>
          <p:cNvSpPr>
            <a:spLocks noGrp="1"/>
          </p:cNvSpPr>
          <p:nvPr>
            <p:ph sz="half" idx="1"/>
          </p:nvPr>
        </p:nvSpPr>
        <p:spPr>
          <a:xfrm>
            <a:off x="4932040" y="2492896"/>
            <a:ext cx="3384376" cy="3240360"/>
          </a:xfrm>
        </p:spPr>
        <p:txBody>
          <a:bodyPr/>
          <a:lstStyle/>
          <a:p>
            <a:pPr marL="342900" indent="-342900"/>
            <a:r>
              <a:rPr lang="nb-NO" sz="2000" dirty="0" smtClean="0"/>
              <a:t>Å lese trafikken</a:t>
            </a:r>
          </a:p>
          <a:p>
            <a:pPr marL="342900" indent="-342900"/>
            <a:r>
              <a:rPr lang="nb-NO" sz="2000" dirty="0" smtClean="0"/>
              <a:t>Å forstå trafikken</a:t>
            </a:r>
          </a:p>
          <a:p>
            <a:pPr marL="342900" indent="-342900"/>
            <a:r>
              <a:rPr lang="nb-NO" sz="2000" dirty="0" smtClean="0"/>
              <a:t>Å sørge for at kjøretøyet holder jevn fart </a:t>
            </a:r>
          </a:p>
          <a:p>
            <a:pPr marL="342900" indent="-342900"/>
            <a:r>
              <a:rPr lang="nb-NO" sz="2000" dirty="0" smtClean="0"/>
              <a:t>Å skynde seg  langsomt</a:t>
            </a:r>
          </a:p>
          <a:p>
            <a:endParaRPr lang="nb-NO" sz="2000" dirty="0" smtClean="0"/>
          </a:p>
          <a:p>
            <a:pPr lvl="1">
              <a:buClr>
                <a:srgbClr val="FFC000"/>
              </a:buClr>
            </a:pPr>
            <a:endParaRPr lang="nb-NO" sz="2000" dirty="0"/>
          </a:p>
        </p:txBody>
      </p:sp>
      <p:pic>
        <p:nvPicPr>
          <p:cNvPr id="1026" name="Picture 2" descr="E:\NKI\Presentasjoner\Bilder og illustarsjoner til PP\Etterutd_lave_bilder\Etterutd_lave_bilder\Fig. 6.8.tif"/>
          <p:cNvPicPr>
            <a:picLocks noGrp="1" noChangeAspect="1" noChangeArrowheads="1"/>
          </p:cNvPicPr>
          <p:nvPr>
            <p:ph sz="half" idx="2"/>
          </p:nvPr>
        </p:nvPicPr>
        <p:blipFill>
          <a:blip r:embed="rId3" cstate="print"/>
          <a:srcRect l="6341" t="5773" r="6714" b="7505"/>
          <a:stretch>
            <a:fillRect/>
          </a:stretch>
        </p:blipFill>
        <p:spPr bwMode="auto">
          <a:xfrm>
            <a:off x="982564" y="2348880"/>
            <a:ext cx="3511629" cy="2262701"/>
          </a:xfrm>
          <a:prstGeom prst="rect">
            <a:avLst/>
          </a:prstGeom>
          <a:noFill/>
        </p:spPr>
      </p:pic>
      <p:sp>
        <p:nvSpPr>
          <p:cNvPr id="8" name="TekstSylinder 7"/>
          <p:cNvSpPr txBox="1"/>
          <p:nvPr/>
        </p:nvSpPr>
        <p:spPr>
          <a:xfrm flipH="1">
            <a:off x="755576" y="4653136"/>
            <a:ext cx="2952328" cy="276999"/>
          </a:xfrm>
          <a:prstGeom prst="rect">
            <a:avLst/>
          </a:prstGeom>
          <a:noFill/>
        </p:spPr>
        <p:txBody>
          <a:bodyPr wrap="square" rtlCol="0">
            <a:spAutoFit/>
          </a:bodyPr>
          <a:lstStyle/>
          <a:p>
            <a:r>
              <a:rPr lang="nb-NO" sz="1200" dirty="0" smtClean="0">
                <a:solidFill>
                  <a:schemeClr val="bg2"/>
                </a:solidFill>
              </a:rPr>
              <a:t>© Ragna </a:t>
            </a:r>
            <a:r>
              <a:rPr lang="nb-NO" sz="1200" dirty="0" err="1" smtClean="0">
                <a:solidFill>
                  <a:schemeClr val="bg2"/>
                </a:solidFill>
              </a:rPr>
              <a:t>Handrum</a:t>
            </a:r>
            <a:r>
              <a:rPr lang="nb-NO" sz="1200" dirty="0" smtClean="0">
                <a:solidFill>
                  <a:schemeClr val="bg2"/>
                </a:solidFill>
              </a:rPr>
              <a:t>  </a:t>
            </a:r>
            <a:endParaRPr lang="nb-NO" sz="1200" dirty="0">
              <a:solidFill>
                <a:schemeClr val="bg2"/>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66167" y="692696"/>
            <a:ext cx="7582297" cy="638175"/>
          </a:xfrm>
        </p:spPr>
        <p:txBody>
          <a:bodyPr/>
          <a:lstStyle/>
          <a:p>
            <a:r>
              <a:rPr lang="nb-NO" sz="3600" dirty="0" smtClean="0">
                <a:latin typeface="Lato Light" panose="020F0302020204030203"/>
              </a:rPr>
              <a:t>Fordeler med defensiv kjørestil</a:t>
            </a:r>
            <a:endParaRPr lang="nb-NO" sz="3600" dirty="0">
              <a:latin typeface="Lato Light" panose="020F0302020204030203"/>
            </a:endParaRPr>
          </a:p>
        </p:txBody>
      </p:sp>
      <p:sp>
        <p:nvSpPr>
          <p:cNvPr id="3" name="Plassholder for innhold 2"/>
          <p:cNvSpPr>
            <a:spLocks noGrp="1"/>
          </p:cNvSpPr>
          <p:nvPr>
            <p:ph sz="half" idx="1"/>
          </p:nvPr>
        </p:nvSpPr>
        <p:spPr>
          <a:xfrm>
            <a:off x="4283968" y="2204864"/>
            <a:ext cx="3607321" cy="4352925"/>
          </a:xfrm>
        </p:spPr>
        <p:txBody>
          <a:bodyPr/>
          <a:lstStyle/>
          <a:p>
            <a:pPr marL="342900" indent="-342900"/>
            <a:r>
              <a:rPr lang="nb-NO" sz="2000" dirty="0" smtClean="0">
                <a:latin typeface="Lato Light" panose="020F0302020204030203"/>
              </a:rPr>
              <a:t>Mindre stress og slitasje på deg som sjåfør</a:t>
            </a:r>
          </a:p>
          <a:p>
            <a:pPr marL="342900" indent="-342900"/>
            <a:r>
              <a:rPr lang="nb-NO" sz="2000" dirty="0" smtClean="0">
                <a:latin typeface="Lato Light" panose="020F0302020204030203"/>
              </a:rPr>
              <a:t>Bedre tid til å handle i kjøringen</a:t>
            </a:r>
          </a:p>
          <a:p>
            <a:pPr marL="342900" indent="-342900"/>
            <a:r>
              <a:rPr lang="nb-NO" sz="2000" dirty="0" smtClean="0">
                <a:latin typeface="Lato Light" panose="020F0302020204030203"/>
              </a:rPr>
              <a:t>Færre trafikkuhell</a:t>
            </a:r>
          </a:p>
          <a:p>
            <a:pPr marL="342900" indent="-342900"/>
            <a:r>
              <a:rPr lang="nb-NO" sz="2000" dirty="0" smtClean="0">
                <a:latin typeface="Lato Light" panose="020F0302020204030203"/>
              </a:rPr>
              <a:t>Reduserte kostnader til diesel og reparasjoner</a:t>
            </a:r>
          </a:p>
          <a:p>
            <a:pPr marL="342900" indent="-342900"/>
            <a:r>
              <a:rPr lang="nb-NO" sz="2000" dirty="0" smtClean="0">
                <a:latin typeface="Lato Light" panose="020F0302020204030203"/>
              </a:rPr>
              <a:t>Redusert ståtid</a:t>
            </a:r>
          </a:p>
          <a:p>
            <a:pPr lvl="1">
              <a:buNone/>
            </a:pPr>
            <a:endParaRPr lang="nb-NO" dirty="0">
              <a:latin typeface="Arial Narrow" pitchFamily="34" charset="0"/>
            </a:endParaRPr>
          </a:p>
        </p:txBody>
      </p:sp>
      <p:pic>
        <p:nvPicPr>
          <p:cNvPr id="5" name="Plassholder for innhold 4" descr="P1000305.JPG"/>
          <p:cNvPicPr>
            <a:picLocks noGrp="1" noChangeAspect="1"/>
          </p:cNvPicPr>
          <p:nvPr>
            <p:ph sz="half" idx="2"/>
          </p:nvPr>
        </p:nvPicPr>
        <p:blipFill>
          <a:blip r:embed="rId3" cstate="print"/>
          <a:srcRect l="36535" r="15149"/>
          <a:stretch>
            <a:fillRect/>
          </a:stretch>
        </p:blipFill>
        <p:spPr>
          <a:xfrm>
            <a:off x="1194545" y="1827903"/>
            <a:ext cx="2513359" cy="390189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611560" y="692696"/>
            <a:ext cx="7772400" cy="1470025"/>
          </a:xfrm>
        </p:spPr>
        <p:txBody>
          <a:bodyPr/>
          <a:lstStyle/>
          <a:p>
            <a:pPr algn="ctr"/>
            <a:r>
              <a:rPr lang="nb-NO" sz="3200" dirty="0" smtClean="0">
                <a:latin typeface="+mn-lt"/>
              </a:rPr>
              <a:t>Økonomisk og optimal kjøring</a:t>
            </a:r>
            <a:endParaRPr lang="nb-NO" sz="3200" dirty="0">
              <a:latin typeface="+mn-lt"/>
            </a:endParaRPr>
          </a:p>
        </p:txBody>
      </p:sp>
      <p:pic>
        <p:nvPicPr>
          <p:cNvPr id="1026" name="Picture 2" descr="E:\NKI\Illustrasjoner\Modul 1\fig. 1.11 buss irute.scania.159470_highres_09380-027.jpg"/>
          <p:cNvPicPr>
            <a:picLocks noChangeAspect="1" noChangeArrowheads="1"/>
          </p:cNvPicPr>
          <p:nvPr/>
        </p:nvPicPr>
        <p:blipFill>
          <a:blip r:embed="rId3" cstate="print"/>
          <a:srcRect/>
          <a:stretch>
            <a:fillRect/>
          </a:stretch>
        </p:blipFill>
        <p:spPr bwMode="auto">
          <a:xfrm>
            <a:off x="1115616" y="1671344"/>
            <a:ext cx="3143110" cy="2357453"/>
          </a:xfrm>
          <a:prstGeom prst="rect">
            <a:avLst/>
          </a:prstGeom>
          <a:ln>
            <a:noFill/>
          </a:ln>
          <a:effectLst>
            <a:softEdge rad="112500"/>
          </a:effectLst>
        </p:spPr>
      </p:pic>
      <p:pic>
        <p:nvPicPr>
          <p:cNvPr id="6" name="Picture 3" descr="E:\Scania\DSC00762.JPG"/>
          <p:cNvPicPr>
            <a:picLocks noChangeAspect="1" noChangeArrowheads="1"/>
          </p:cNvPicPr>
          <p:nvPr/>
        </p:nvPicPr>
        <p:blipFill>
          <a:blip r:embed="rId4" cstate="print"/>
          <a:srcRect/>
          <a:stretch>
            <a:fillRect/>
          </a:stretch>
        </p:blipFill>
        <p:spPr bwMode="auto">
          <a:xfrm>
            <a:off x="4517933" y="3918481"/>
            <a:ext cx="3294427" cy="2246823"/>
          </a:xfrm>
          <a:prstGeom prst="rect">
            <a:avLst/>
          </a:prstGeom>
          <a:ln>
            <a:noFill/>
          </a:ln>
          <a:effectLst>
            <a:softEdge rad="112500"/>
          </a:effectLst>
        </p:spPr>
      </p:pic>
      <p:pic>
        <p:nvPicPr>
          <p:cNvPr id="1028" name="Picture 4" descr="D:\Data (D)\Mine bilder\Transport\Powerpointbilder\DSC_0488.jpg"/>
          <p:cNvPicPr>
            <a:picLocks noChangeAspect="1" noChangeArrowheads="1"/>
          </p:cNvPicPr>
          <p:nvPr/>
        </p:nvPicPr>
        <p:blipFill>
          <a:blip r:embed="rId5" cstate="print"/>
          <a:srcRect/>
          <a:stretch>
            <a:fillRect/>
          </a:stretch>
        </p:blipFill>
        <p:spPr bwMode="auto">
          <a:xfrm>
            <a:off x="1115616" y="4083164"/>
            <a:ext cx="3119471" cy="2074246"/>
          </a:xfrm>
          <a:prstGeom prst="rect">
            <a:avLst/>
          </a:prstGeom>
          <a:ln>
            <a:noFill/>
          </a:ln>
          <a:effectLst>
            <a:softEdge rad="112500"/>
          </a:effectLst>
        </p:spPr>
      </p:pic>
      <p:pic>
        <p:nvPicPr>
          <p:cNvPr id="1029" name="Picture 5" descr="D:\Data (D)\Mine bilder\Transport\Powerpointbilder\DSC_0479.jpg"/>
          <p:cNvPicPr>
            <a:picLocks noChangeAspect="1" noChangeArrowheads="1"/>
          </p:cNvPicPr>
          <p:nvPr/>
        </p:nvPicPr>
        <p:blipFill>
          <a:blip r:embed="rId6" cstate="print"/>
          <a:srcRect/>
          <a:stretch>
            <a:fillRect/>
          </a:stretch>
        </p:blipFill>
        <p:spPr bwMode="auto">
          <a:xfrm>
            <a:off x="4548897" y="1691057"/>
            <a:ext cx="3263463" cy="2169991"/>
          </a:xfrm>
          <a:prstGeom prst="rect">
            <a:avLst/>
          </a:prstGeom>
          <a:ln>
            <a:noFill/>
          </a:ln>
          <a:effectLst>
            <a:softEdge rad="112500"/>
          </a:effectLst>
        </p:spPr>
      </p:pic>
    </p:spTree>
    <p:extLst>
      <p:ext uri="{BB962C8B-B14F-4D97-AF65-F5344CB8AC3E}">
        <p14:creationId xmlns:p14="http://schemas.microsoft.com/office/powerpoint/2010/main" val="2506628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55576" y="692696"/>
            <a:ext cx="7510289" cy="638175"/>
          </a:xfrm>
        </p:spPr>
        <p:txBody>
          <a:bodyPr/>
          <a:lstStyle/>
          <a:p>
            <a:pPr algn="ctr"/>
            <a:r>
              <a:rPr lang="nb-NO" sz="3600" dirty="0" smtClean="0">
                <a:latin typeface="Lato Light" panose="020F0302020204030203"/>
              </a:rPr>
              <a:t>Kjøremotstand </a:t>
            </a:r>
            <a:endParaRPr lang="nb-NO" sz="3600" dirty="0">
              <a:latin typeface="Lato Light" panose="020F0302020204030203"/>
            </a:endParaRPr>
          </a:p>
        </p:txBody>
      </p:sp>
      <p:sp>
        <p:nvSpPr>
          <p:cNvPr id="3" name="Plassholder for innhold 2"/>
          <p:cNvSpPr>
            <a:spLocks noGrp="1"/>
          </p:cNvSpPr>
          <p:nvPr>
            <p:ph sz="half" idx="1"/>
          </p:nvPr>
        </p:nvSpPr>
        <p:spPr>
          <a:xfrm>
            <a:off x="4139952" y="2100411"/>
            <a:ext cx="4326632" cy="4352925"/>
          </a:xfrm>
        </p:spPr>
        <p:txBody>
          <a:bodyPr/>
          <a:lstStyle/>
          <a:p>
            <a:pPr>
              <a:buNone/>
            </a:pPr>
            <a:r>
              <a:rPr lang="nb-NO" sz="2000" dirty="0" smtClean="0">
                <a:latin typeface="+mn-lt"/>
              </a:rPr>
              <a:t>Kjøremotstand er et samlebegrep for:</a:t>
            </a:r>
          </a:p>
          <a:p>
            <a:pPr marL="342900" indent="-342900"/>
            <a:r>
              <a:rPr lang="nb-NO" sz="2000" dirty="0"/>
              <a:t>R</a:t>
            </a:r>
            <a:r>
              <a:rPr lang="nb-NO" sz="2000" dirty="0" smtClean="0"/>
              <a:t>ullemotstand: motstand i hjul og dekk </a:t>
            </a:r>
          </a:p>
          <a:p>
            <a:pPr marL="342900" indent="-342900"/>
            <a:r>
              <a:rPr lang="nb-NO" sz="2000" dirty="0"/>
              <a:t>L</a:t>
            </a:r>
            <a:r>
              <a:rPr lang="nb-NO" sz="2000" dirty="0" smtClean="0"/>
              <a:t>uftmotstand</a:t>
            </a:r>
          </a:p>
          <a:p>
            <a:pPr marL="342900" indent="-342900"/>
            <a:r>
              <a:rPr lang="nb-NO" sz="2000" dirty="0" smtClean="0"/>
              <a:t>Stigningsmotstand og fartsendringer: topografi og endringer i hastigheten (start/stopp)</a:t>
            </a:r>
            <a:endParaRPr lang="nb-NO" sz="2000" dirty="0"/>
          </a:p>
        </p:txBody>
      </p:sp>
      <p:pic>
        <p:nvPicPr>
          <p:cNvPr id="5" name="Plassholder for innhold 4" descr="P1000349.JPG"/>
          <p:cNvPicPr>
            <a:picLocks noGrp="1" noChangeAspect="1"/>
          </p:cNvPicPr>
          <p:nvPr>
            <p:ph sz="half" idx="2"/>
          </p:nvPr>
        </p:nvPicPr>
        <p:blipFill>
          <a:blip r:embed="rId3" cstate="print"/>
          <a:srcRect l="28515" r="12475"/>
          <a:stretch>
            <a:fillRect/>
          </a:stretch>
        </p:blipFill>
        <p:spPr>
          <a:xfrm>
            <a:off x="964448" y="2056234"/>
            <a:ext cx="2779544" cy="353300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27584" y="692696"/>
            <a:ext cx="7438281" cy="638175"/>
          </a:xfrm>
        </p:spPr>
        <p:txBody>
          <a:bodyPr/>
          <a:lstStyle/>
          <a:p>
            <a:pPr algn="ctr"/>
            <a:r>
              <a:rPr lang="nb-NO" sz="3600" dirty="0" smtClean="0">
                <a:latin typeface="Lato Light" panose="020F0302020204030203"/>
              </a:rPr>
              <a:t>Sjåførens påvirkning </a:t>
            </a:r>
            <a:endParaRPr lang="nb-NO" sz="3600" dirty="0">
              <a:latin typeface="Lato Light" panose="020F0302020204030203"/>
            </a:endParaRPr>
          </a:p>
        </p:txBody>
      </p:sp>
      <p:sp>
        <p:nvSpPr>
          <p:cNvPr id="3" name="Plassholder for innhold 2"/>
          <p:cNvSpPr>
            <a:spLocks noGrp="1"/>
          </p:cNvSpPr>
          <p:nvPr>
            <p:ph sz="half" idx="1"/>
          </p:nvPr>
        </p:nvSpPr>
        <p:spPr>
          <a:xfrm>
            <a:off x="4349824" y="1884387"/>
            <a:ext cx="3822576" cy="4136901"/>
          </a:xfrm>
        </p:spPr>
        <p:txBody>
          <a:bodyPr/>
          <a:lstStyle/>
          <a:p>
            <a:pPr>
              <a:buClr>
                <a:srgbClr val="FFC000"/>
              </a:buClr>
              <a:buNone/>
            </a:pPr>
            <a:r>
              <a:rPr lang="nb-NO" sz="2000" dirty="0" smtClean="0">
                <a:latin typeface="Lato Light" panose="020F0302020204030203"/>
                <a:hlinkClick r:id="rId3"/>
              </a:rPr>
              <a:t>Rullemotstand</a:t>
            </a:r>
            <a:endParaRPr lang="nb-NO" sz="2000" dirty="0" smtClean="0">
              <a:latin typeface="Lato Light" panose="020F0302020204030203"/>
            </a:endParaRPr>
          </a:p>
          <a:p>
            <a:pPr marL="342900" indent="-342900"/>
            <a:r>
              <a:rPr lang="nb-NO" sz="2000" dirty="0" smtClean="0">
                <a:latin typeface="Lato Light" panose="020F0302020204030203"/>
              </a:rPr>
              <a:t>Kontroll av lufttrykk er viktig.</a:t>
            </a:r>
          </a:p>
          <a:p>
            <a:pPr marL="342900" indent="-342900"/>
            <a:r>
              <a:rPr lang="nb-NO" sz="2000" dirty="0" smtClean="0">
                <a:latin typeface="Lato Light" panose="020F0302020204030203"/>
              </a:rPr>
              <a:t>Lavt trykk sliter dekkenes skuldre, og hjulene ruller tungt.</a:t>
            </a:r>
          </a:p>
          <a:p>
            <a:pPr marL="342900" indent="-342900"/>
            <a:r>
              <a:rPr lang="nb-NO" sz="2000" dirty="0" smtClean="0">
                <a:latin typeface="Lato Light" panose="020F0302020204030203"/>
              </a:rPr>
              <a:t>Høyt lufttrykk sliter dekkene på midten.</a:t>
            </a:r>
          </a:p>
          <a:p>
            <a:pPr marL="342900" indent="-342900"/>
            <a:r>
              <a:rPr lang="nb-NO" sz="2000" dirty="0" smtClean="0">
                <a:latin typeface="Lato Light" panose="020F0302020204030203"/>
                <a:hlinkClick r:id="rId4"/>
              </a:rPr>
              <a:t>Maksimalt</a:t>
            </a:r>
            <a:r>
              <a:rPr lang="nb-NO" sz="2000" dirty="0" smtClean="0">
                <a:latin typeface="Lato Light" panose="020F0302020204030203"/>
              </a:rPr>
              <a:t> tillatt lufttrykk er 9 bar målt på kalde hjul.</a:t>
            </a:r>
          </a:p>
        </p:txBody>
      </p:sp>
      <p:pic>
        <p:nvPicPr>
          <p:cNvPr id="3074" name="Picture 2"/>
          <p:cNvPicPr>
            <a:picLocks noGrp="1" noChangeAspect="1" noChangeArrowheads="1"/>
          </p:cNvPicPr>
          <p:nvPr>
            <p:ph sz="half" idx="2"/>
          </p:nvPr>
        </p:nvPicPr>
        <p:blipFill>
          <a:blip r:embed="rId5" cstate="print"/>
          <a:srcRect l="13366" r="14257"/>
          <a:stretch>
            <a:fillRect/>
          </a:stretch>
        </p:blipFill>
        <p:spPr bwMode="auto">
          <a:xfrm>
            <a:off x="479675" y="1844824"/>
            <a:ext cx="3412345" cy="367240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71600" y="692696"/>
            <a:ext cx="7510288" cy="638175"/>
          </a:xfrm>
        </p:spPr>
        <p:txBody>
          <a:bodyPr/>
          <a:lstStyle/>
          <a:p>
            <a:r>
              <a:rPr lang="nb-NO" sz="3600" dirty="0" smtClean="0">
                <a:latin typeface="Lato Light" panose="020F0302020204030203"/>
              </a:rPr>
              <a:t>Du kan forstyrre aerodynamikken</a:t>
            </a:r>
            <a:endParaRPr lang="nb-NO" sz="3600" dirty="0">
              <a:latin typeface="Lato Light" panose="020F0302020204030203"/>
            </a:endParaRPr>
          </a:p>
        </p:txBody>
      </p:sp>
      <p:sp>
        <p:nvSpPr>
          <p:cNvPr id="3" name="Plassholder for innhold 2"/>
          <p:cNvSpPr>
            <a:spLocks noGrp="1"/>
          </p:cNvSpPr>
          <p:nvPr>
            <p:ph sz="half" idx="1"/>
          </p:nvPr>
        </p:nvSpPr>
        <p:spPr>
          <a:xfrm>
            <a:off x="4737471" y="1892300"/>
            <a:ext cx="3888433" cy="3568363"/>
          </a:xfrm>
        </p:spPr>
        <p:txBody>
          <a:bodyPr/>
          <a:lstStyle/>
          <a:p>
            <a:pPr>
              <a:buClr>
                <a:srgbClr val="FFC000"/>
              </a:buClr>
              <a:buNone/>
            </a:pPr>
            <a:r>
              <a:rPr lang="nb-NO" sz="2000" dirty="0" smtClean="0">
                <a:hlinkClick r:id="rId3"/>
              </a:rPr>
              <a:t>Luftmotstand</a:t>
            </a:r>
            <a:endParaRPr lang="nb-NO" sz="2000" dirty="0" smtClean="0"/>
          </a:p>
          <a:p>
            <a:pPr marL="342900" indent="-342900"/>
            <a:r>
              <a:rPr lang="nb-NO" sz="2000" dirty="0" smtClean="0"/>
              <a:t>Bilens utforming er et   kompromiss mellom det   praktiske og lav luftmotstand.</a:t>
            </a:r>
          </a:p>
          <a:p>
            <a:pPr marL="342900" indent="-342900"/>
            <a:endParaRPr lang="nb-NO" sz="2000" dirty="0" smtClean="0"/>
          </a:p>
          <a:p>
            <a:pPr marL="342900" indent="-342900"/>
            <a:r>
              <a:rPr lang="nb-NO" sz="2000" dirty="0" smtClean="0"/>
              <a:t> ”Gallionsfigurer”, ekstra lys  mv. forstyrrer luftstrømmen, og drivstofforbruket øker.</a:t>
            </a:r>
          </a:p>
          <a:p>
            <a:pPr lvl="1">
              <a:buClr>
                <a:srgbClr val="FFC000"/>
              </a:buClr>
            </a:pPr>
            <a:endParaRPr lang="nb-NO" sz="2000" dirty="0" smtClean="0"/>
          </a:p>
          <a:p>
            <a:pPr>
              <a:buClr>
                <a:srgbClr val="FFC000"/>
              </a:buClr>
            </a:pPr>
            <a:endParaRPr lang="nb-NO" dirty="0"/>
          </a:p>
        </p:txBody>
      </p:sp>
      <p:pic>
        <p:nvPicPr>
          <p:cNvPr id="5" name="Plassholder for innhold 4" descr="Skilting nødtelefon.jpg"/>
          <p:cNvPicPr>
            <a:picLocks noGrp="1" noChangeAspect="1"/>
          </p:cNvPicPr>
          <p:nvPr>
            <p:ph sz="half" idx="2"/>
          </p:nvPr>
        </p:nvPicPr>
        <p:blipFill>
          <a:blip r:embed="rId4" cstate="print"/>
          <a:srcRect l="2638" r="23742"/>
          <a:stretch>
            <a:fillRect/>
          </a:stretch>
        </p:blipFill>
        <p:spPr>
          <a:xfrm>
            <a:off x="925360" y="1892300"/>
            <a:ext cx="3502624" cy="3568363"/>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ox(in)">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78135" y="692696"/>
            <a:ext cx="7438281" cy="638175"/>
          </a:xfrm>
        </p:spPr>
        <p:txBody>
          <a:bodyPr/>
          <a:lstStyle/>
          <a:p>
            <a:pPr algn="ctr"/>
            <a:r>
              <a:rPr lang="nb-NO" sz="3600" dirty="0" smtClean="0">
                <a:latin typeface="Lato Light" panose="020F0302020204030203"/>
              </a:rPr>
              <a:t>Viktige </a:t>
            </a:r>
            <a:r>
              <a:rPr lang="nb-NO" sz="3600" dirty="0" err="1" smtClean="0">
                <a:latin typeface="Lato Light" panose="020F0302020204030203"/>
              </a:rPr>
              <a:t>vegvalg</a:t>
            </a:r>
            <a:endParaRPr lang="nb-NO" sz="3600" dirty="0">
              <a:latin typeface="Lato Light" panose="020F0302020204030203"/>
            </a:endParaRPr>
          </a:p>
        </p:txBody>
      </p:sp>
      <p:sp>
        <p:nvSpPr>
          <p:cNvPr id="3" name="Plassholder for innhold 2"/>
          <p:cNvSpPr>
            <a:spLocks noGrp="1"/>
          </p:cNvSpPr>
          <p:nvPr>
            <p:ph sz="half" idx="1"/>
          </p:nvPr>
        </p:nvSpPr>
        <p:spPr>
          <a:xfrm>
            <a:off x="4490480" y="2028403"/>
            <a:ext cx="4113968" cy="4352925"/>
          </a:xfrm>
        </p:spPr>
        <p:txBody>
          <a:bodyPr/>
          <a:lstStyle/>
          <a:p>
            <a:pPr>
              <a:buClr>
                <a:schemeClr val="bg1"/>
              </a:buClr>
              <a:buNone/>
            </a:pPr>
            <a:r>
              <a:rPr lang="nb-NO" sz="2000" dirty="0" smtClean="0">
                <a:latin typeface="Lato Light" panose="020F0302020204030203"/>
              </a:rPr>
              <a:t>Det er vanskelig å unngå bakker i Norge.</a:t>
            </a:r>
            <a:br>
              <a:rPr lang="nb-NO" sz="2000" dirty="0" smtClean="0">
                <a:latin typeface="Lato Light" panose="020F0302020204030203"/>
              </a:rPr>
            </a:br>
            <a:endParaRPr lang="nb-NO" sz="2000" dirty="0" smtClean="0">
              <a:latin typeface="Lato Light" panose="020F0302020204030203"/>
            </a:endParaRPr>
          </a:p>
          <a:p>
            <a:pPr marL="342900" indent="-342900">
              <a:buClr>
                <a:schemeClr val="bg1"/>
              </a:buClr>
            </a:pPr>
            <a:r>
              <a:rPr lang="nb-NO" sz="2000" dirty="0">
                <a:latin typeface="Lato Light" panose="020F0302020204030203"/>
              </a:rPr>
              <a:t>V</a:t>
            </a:r>
            <a:r>
              <a:rPr lang="nb-NO" sz="2000" dirty="0" smtClean="0">
                <a:latin typeface="Lato Light" panose="020F0302020204030203"/>
              </a:rPr>
              <a:t>i må derfor kjøre bakkene, men på en optimal måte.</a:t>
            </a:r>
          </a:p>
          <a:p>
            <a:pPr marL="342900" indent="-342900">
              <a:buClr>
                <a:schemeClr val="bg1"/>
              </a:buClr>
            </a:pPr>
            <a:endParaRPr lang="nb-NO" sz="2000" dirty="0" smtClean="0">
              <a:latin typeface="Lato Light" panose="020F0302020204030203"/>
            </a:endParaRPr>
          </a:p>
          <a:p>
            <a:pPr marL="342900" indent="-342900">
              <a:buClr>
                <a:schemeClr val="bg1"/>
              </a:buClr>
            </a:pPr>
            <a:r>
              <a:rPr lang="nb-NO" sz="2000" dirty="0" smtClean="0">
                <a:latin typeface="Lato Light" panose="020F0302020204030203"/>
              </a:rPr>
              <a:t>Utnytt for eksempel siste del av medbakker til utrulling.</a:t>
            </a:r>
            <a:endParaRPr lang="nb-NO" sz="2000" dirty="0">
              <a:latin typeface="Lato Light" panose="020F0302020204030203"/>
            </a:endParaRPr>
          </a:p>
        </p:txBody>
      </p:sp>
      <p:pic>
        <p:nvPicPr>
          <p:cNvPr id="1026" name="Picture 2" descr="C:\Documents and Settings\peh\Mine dokumenter\Mine bilder\Transport\DAF\DAF til Malm v 09\dsc_0040.jpg"/>
          <p:cNvPicPr>
            <a:picLocks noGrp="1" noChangeAspect="1" noChangeArrowheads="1"/>
          </p:cNvPicPr>
          <p:nvPr>
            <p:ph sz="half" idx="2"/>
          </p:nvPr>
        </p:nvPicPr>
        <p:blipFill>
          <a:blip r:embed="rId3" cstate="print"/>
          <a:srcRect l="14257" r="8911"/>
          <a:stretch>
            <a:fillRect/>
          </a:stretch>
        </p:blipFill>
        <p:spPr bwMode="auto">
          <a:xfrm>
            <a:off x="683568" y="2132856"/>
            <a:ext cx="3528392" cy="305227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ox(in)">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3128" y="825678"/>
            <a:ext cx="8229600" cy="773113"/>
          </a:xfrm>
        </p:spPr>
        <p:txBody>
          <a:bodyPr/>
          <a:lstStyle/>
          <a:p>
            <a:r>
              <a:rPr lang="nb-NO" sz="3600" dirty="0" smtClean="0">
                <a:latin typeface="+mn-lt"/>
              </a:rPr>
              <a:t>Optimal kjøring</a:t>
            </a:r>
            <a:endParaRPr lang="nb-NO" sz="3600" dirty="0">
              <a:latin typeface="+mn-lt"/>
            </a:endParaRPr>
          </a:p>
        </p:txBody>
      </p:sp>
      <p:sp>
        <p:nvSpPr>
          <p:cNvPr id="3" name="Plassholder for innhold 2"/>
          <p:cNvSpPr>
            <a:spLocks noGrp="1"/>
          </p:cNvSpPr>
          <p:nvPr>
            <p:ph sz="half" idx="1"/>
          </p:nvPr>
        </p:nvSpPr>
        <p:spPr>
          <a:xfrm>
            <a:off x="1207814" y="1640286"/>
            <a:ext cx="4038600" cy="4065588"/>
          </a:xfrm>
        </p:spPr>
        <p:txBody>
          <a:bodyPr/>
          <a:lstStyle/>
          <a:p>
            <a:pPr>
              <a:buNone/>
            </a:pPr>
            <a:r>
              <a:rPr lang="nb-NO" sz="2400" dirty="0" smtClean="0">
                <a:latin typeface="Lato Light" panose="020F0302020204030203"/>
              </a:rPr>
              <a:t>Med optimal kjøring mener vi:</a:t>
            </a:r>
            <a:br>
              <a:rPr lang="nb-NO" sz="2400" dirty="0" smtClean="0">
                <a:latin typeface="Lato Light" panose="020F0302020204030203"/>
              </a:rPr>
            </a:br>
            <a:endParaRPr lang="nb-NO" sz="2400" dirty="0" smtClean="0">
              <a:latin typeface="Lato Light" panose="020F0302020204030203"/>
            </a:endParaRPr>
          </a:p>
          <a:p>
            <a:pPr marL="614363" lvl="1" indent="-342900">
              <a:buFont typeface="Arial" panose="020B0604020202020204" pitchFamily="34" charset="0"/>
              <a:buChar char="•"/>
            </a:pPr>
            <a:r>
              <a:rPr lang="nb-NO" sz="2400" b="0" dirty="0">
                <a:latin typeface="Lato Light" panose="020F0302020204030203"/>
              </a:rPr>
              <a:t>Ø</a:t>
            </a:r>
            <a:r>
              <a:rPr lang="nb-NO" sz="2400" b="0" dirty="0" smtClean="0">
                <a:latin typeface="Lato Light" panose="020F0302020204030203"/>
              </a:rPr>
              <a:t>konomisk kjøring </a:t>
            </a:r>
          </a:p>
          <a:p>
            <a:pPr marL="614363" lvl="1" indent="-342900">
              <a:buFont typeface="Arial" panose="020B0604020202020204" pitchFamily="34" charset="0"/>
              <a:buChar char="•"/>
            </a:pPr>
            <a:r>
              <a:rPr lang="nb-NO" sz="2400" b="0" dirty="0">
                <a:latin typeface="Lato Light" panose="020F0302020204030203"/>
              </a:rPr>
              <a:t>M</a:t>
            </a:r>
            <a:r>
              <a:rPr lang="nb-NO" sz="2400" b="0" dirty="0" smtClean="0">
                <a:latin typeface="Lato Light" panose="020F0302020204030203"/>
              </a:rPr>
              <a:t>iljøvennlig kjøring</a:t>
            </a:r>
          </a:p>
          <a:p>
            <a:pPr marL="614363" lvl="1" indent="-342900">
              <a:buFont typeface="Arial" panose="020B0604020202020204" pitchFamily="34" charset="0"/>
              <a:buChar char="•"/>
            </a:pPr>
            <a:r>
              <a:rPr lang="nb-NO" sz="2400" b="0" dirty="0">
                <a:latin typeface="Lato Light" panose="020F0302020204030203"/>
              </a:rPr>
              <a:t>T</a:t>
            </a:r>
            <a:r>
              <a:rPr lang="nb-NO" sz="2400" b="0" dirty="0" smtClean="0">
                <a:latin typeface="Lato Light" panose="020F0302020204030203"/>
              </a:rPr>
              <a:t>rafikksikker kjøring</a:t>
            </a:r>
          </a:p>
          <a:p>
            <a:pPr marL="614363" lvl="1" indent="-342900">
              <a:buFont typeface="Arial" panose="020B0604020202020204" pitchFamily="34" charset="0"/>
              <a:buChar char="•"/>
            </a:pPr>
            <a:r>
              <a:rPr lang="nb-NO" sz="2400" b="0" dirty="0">
                <a:latin typeface="Lato Light" panose="020F0302020204030203"/>
              </a:rPr>
              <a:t>S</a:t>
            </a:r>
            <a:r>
              <a:rPr lang="nb-NO" sz="2400" b="0" dirty="0" smtClean="0">
                <a:latin typeface="Lato Light" panose="020F0302020204030203"/>
              </a:rPr>
              <a:t>jåførbesparende kjøring</a:t>
            </a:r>
          </a:p>
          <a:p>
            <a:pPr lvl="1"/>
            <a:endParaRPr lang="nb-NO" sz="2000" b="0" dirty="0">
              <a:latin typeface="Lato Light" panose="020F0302020204030203"/>
            </a:endParaRPr>
          </a:p>
        </p:txBody>
      </p:sp>
      <p:sp>
        <p:nvSpPr>
          <p:cNvPr id="16" name="Avrundet rektangel 15"/>
          <p:cNvSpPr/>
          <p:nvPr/>
        </p:nvSpPr>
        <p:spPr>
          <a:xfrm>
            <a:off x="5472100" y="2376936"/>
            <a:ext cx="2448272" cy="1296144"/>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smtClean="0">
                <a:solidFill>
                  <a:schemeClr val="tx1"/>
                </a:solidFill>
              </a:rPr>
              <a:t>Hva mener du skal inngå i begrepet?</a:t>
            </a:r>
            <a:endParaRPr lang="nb-NO" b="1" dirty="0">
              <a:solidFill>
                <a:schemeClr val="tx1"/>
              </a:solidFill>
            </a:endParaRPr>
          </a:p>
        </p:txBody>
      </p:sp>
    </p:spTree>
    <p:extLst>
      <p:ext uri="{BB962C8B-B14F-4D97-AF65-F5344CB8AC3E}">
        <p14:creationId xmlns:p14="http://schemas.microsoft.com/office/powerpoint/2010/main" val="267127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99592" y="764704"/>
            <a:ext cx="7366273" cy="638175"/>
          </a:xfrm>
        </p:spPr>
        <p:txBody>
          <a:bodyPr/>
          <a:lstStyle/>
          <a:p>
            <a:pPr algn="ctr"/>
            <a:r>
              <a:rPr lang="nb-NO" dirty="0">
                <a:latin typeface="Lato Light" panose="020F0302020204030203"/>
              </a:rPr>
              <a:t>Fartsendringer</a:t>
            </a:r>
            <a:br>
              <a:rPr lang="nb-NO" dirty="0">
                <a:latin typeface="Lato Light" panose="020F0302020204030203"/>
              </a:rPr>
            </a:br>
            <a:r>
              <a:rPr lang="nb-NO" sz="3600" dirty="0" smtClean="0">
                <a:latin typeface="Lato Light" panose="020F0302020204030203"/>
              </a:rPr>
              <a:t/>
            </a:r>
            <a:br>
              <a:rPr lang="nb-NO" sz="3600" dirty="0" smtClean="0">
                <a:latin typeface="Lato Light" panose="020F0302020204030203"/>
              </a:rPr>
            </a:br>
            <a:endParaRPr lang="nb-NO" dirty="0">
              <a:latin typeface="Lato Light" panose="020F0302020204030203"/>
            </a:endParaRPr>
          </a:p>
        </p:txBody>
      </p:sp>
      <p:sp>
        <p:nvSpPr>
          <p:cNvPr id="3" name="Plassholder for innhold 2"/>
          <p:cNvSpPr>
            <a:spLocks noGrp="1"/>
          </p:cNvSpPr>
          <p:nvPr>
            <p:ph sz="half" idx="1"/>
          </p:nvPr>
        </p:nvSpPr>
        <p:spPr>
          <a:xfrm>
            <a:off x="5004048" y="1844824"/>
            <a:ext cx="3744416" cy="5256584"/>
          </a:xfrm>
        </p:spPr>
        <p:txBody>
          <a:bodyPr/>
          <a:lstStyle/>
          <a:p>
            <a:pPr marL="342900" indent="-342900">
              <a:buClr>
                <a:schemeClr val="bg1"/>
              </a:buClr>
            </a:pPr>
            <a:r>
              <a:rPr lang="nb-NO" sz="2000" dirty="0" smtClean="0">
                <a:latin typeface="Lato Light" panose="020F0302020204030203"/>
              </a:rPr>
              <a:t>Bilen bruker minst energi med  jevn fart.</a:t>
            </a:r>
          </a:p>
          <a:p>
            <a:pPr marL="342900" indent="-342900">
              <a:buClr>
                <a:schemeClr val="bg1"/>
              </a:buClr>
            </a:pPr>
            <a:endParaRPr lang="nb-NO" sz="2000" dirty="0" smtClean="0">
              <a:latin typeface="Lato Light" panose="020F0302020204030203"/>
            </a:endParaRPr>
          </a:p>
          <a:p>
            <a:pPr marL="342900" indent="-342900">
              <a:buClr>
                <a:schemeClr val="bg1"/>
              </a:buClr>
            </a:pPr>
            <a:r>
              <a:rPr lang="nb-NO" sz="2000" dirty="0" smtClean="0">
                <a:latin typeface="Lato Light" panose="020F0302020204030203"/>
              </a:rPr>
              <a:t>Sjåføren må være forutseende og kjøre defensivt.</a:t>
            </a:r>
          </a:p>
          <a:p>
            <a:pPr marL="342900" indent="-342900">
              <a:buClr>
                <a:schemeClr val="bg1"/>
              </a:buClr>
            </a:pPr>
            <a:endParaRPr lang="nb-NO" sz="2000" dirty="0" smtClean="0">
              <a:latin typeface="Lato Light" panose="020F0302020204030203"/>
            </a:endParaRPr>
          </a:p>
          <a:p>
            <a:pPr marL="342900" indent="-342900">
              <a:buClr>
                <a:schemeClr val="bg1"/>
              </a:buClr>
            </a:pPr>
            <a:r>
              <a:rPr lang="nb-NO" sz="2000" dirty="0" smtClean="0">
                <a:latin typeface="Lato Light" panose="020F0302020204030203"/>
              </a:rPr>
              <a:t> Hastighetsreduksjoner bør</a:t>
            </a:r>
          </a:p>
          <a:p>
            <a:pPr marL="614363" lvl="1" indent="-342900">
              <a:buClr>
                <a:schemeClr val="bg1"/>
              </a:buClr>
              <a:buFont typeface="Arial" panose="020B0604020202020204" pitchFamily="34" charset="0"/>
              <a:buChar char="•"/>
            </a:pPr>
            <a:r>
              <a:rPr lang="nb-NO" sz="2000" b="0" dirty="0" smtClean="0">
                <a:latin typeface="Lato Light" panose="020F0302020204030203"/>
              </a:rPr>
              <a:t>begynne med å slippe gasspedalen, utrulling</a:t>
            </a:r>
          </a:p>
          <a:p>
            <a:pPr marL="614363" lvl="1" indent="-342900">
              <a:buClr>
                <a:schemeClr val="bg1"/>
              </a:buClr>
              <a:buFont typeface="Arial" panose="020B0604020202020204" pitchFamily="34" charset="0"/>
              <a:buChar char="•"/>
            </a:pPr>
            <a:r>
              <a:rPr lang="nb-NO" sz="2000" b="0" dirty="0" smtClean="0">
                <a:latin typeface="Lato Light" panose="020F0302020204030203"/>
              </a:rPr>
              <a:t>og sist eventuelt driftsbremsen</a:t>
            </a:r>
            <a:endParaRPr lang="nb-NO" sz="2000" b="0" dirty="0">
              <a:latin typeface="Lato Light" panose="020F0302020204030203"/>
            </a:endParaRPr>
          </a:p>
        </p:txBody>
      </p:sp>
      <p:pic>
        <p:nvPicPr>
          <p:cNvPr id="5" name="Bilde 4" descr="fig. 1.11 buss i rute.2007 aug 23 037 rev.jpg"/>
          <p:cNvPicPr>
            <a:picLocks noChangeAspect="1"/>
          </p:cNvPicPr>
          <p:nvPr/>
        </p:nvPicPr>
        <p:blipFill>
          <a:blip r:embed="rId3" cstate="print"/>
          <a:srcRect l="22595" r="2824"/>
          <a:stretch>
            <a:fillRect/>
          </a:stretch>
        </p:blipFill>
        <p:spPr>
          <a:xfrm>
            <a:off x="729096" y="1772816"/>
            <a:ext cx="3853632" cy="3528392"/>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ox(in)">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ox(in)">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81000" y="764704"/>
            <a:ext cx="8229600" cy="773113"/>
          </a:xfrm>
        </p:spPr>
        <p:txBody>
          <a:bodyPr/>
          <a:lstStyle/>
          <a:p>
            <a:pPr algn="ctr"/>
            <a:r>
              <a:rPr lang="nb-NO" dirty="0" smtClean="0"/>
              <a:t>Retarder vs. driftsbrems</a:t>
            </a:r>
            <a:endParaRPr lang="nb-NO" dirty="0"/>
          </a:p>
        </p:txBody>
      </p:sp>
      <p:sp>
        <p:nvSpPr>
          <p:cNvPr id="3" name="Plassholder for innhold 2"/>
          <p:cNvSpPr>
            <a:spLocks noGrp="1"/>
          </p:cNvSpPr>
          <p:nvPr>
            <p:ph sz="half" idx="1"/>
          </p:nvPr>
        </p:nvSpPr>
        <p:spPr>
          <a:xfrm>
            <a:off x="893440" y="1739676"/>
            <a:ext cx="4038600" cy="4065588"/>
          </a:xfrm>
        </p:spPr>
        <p:txBody>
          <a:bodyPr/>
          <a:lstStyle/>
          <a:p>
            <a:pPr>
              <a:tabLst>
                <a:tab pos="177800" algn="l"/>
              </a:tabLst>
            </a:pPr>
            <a:r>
              <a:rPr lang="nb-NO" sz="2000" dirty="0" smtClean="0"/>
              <a:t> Med retarder blir hele</a:t>
            </a:r>
          </a:p>
          <a:p>
            <a:pPr>
              <a:buNone/>
            </a:pPr>
            <a:r>
              <a:rPr lang="nb-NO" sz="2000" dirty="0"/>
              <a:t> </a:t>
            </a:r>
            <a:r>
              <a:rPr lang="nb-NO" sz="2000" dirty="0" smtClean="0"/>
              <a:t>  bremsearbeidet lagt på én aksel.</a:t>
            </a:r>
          </a:p>
          <a:p>
            <a:pPr>
              <a:buNone/>
            </a:pPr>
            <a:endParaRPr lang="nb-NO" sz="2000" dirty="0"/>
          </a:p>
          <a:p>
            <a:pPr marL="177800" indent="-177800"/>
            <a:r>
              <a:rPr lang="nb-NO" sz="2000" dirty="0" smtClean="0"/>
              <a:t>Dette fører til økt dekkslitasje på drivakselen.</a:t>
            </a:r>
          </a:p>
          <a:p>
            <a:pPr marL="177800" indent="-177800"/>
            <a:endParaRPr lang="nb-NO" sz="2000" dirty="0"/>
          </a:p>
          <a:p>
            <a:pPr marL="177800" indent="-177800"/>
            <a:r>
              <a:rPr lang="nb-NO" sz="2000" dirty="0" smtClean="0"/>
              <a:t>Dekk er dyrt, mens bremser er rimeligere. Derfor kan bruk av driftsbrems være en rimeligere løsning enn retarder.</a:t>
            </a:r>
            <a:endParaRPr lang="nb-NO" sz="2000" dirty="0"/>
          </a:p>
        </p:txBody>
      </p:sp>
      <p:sp>
        <p:nvSpPr>
          <p:cNvPr id="9" name="Avrundet rektangel 8"/>
          <p:cNvSpPr/>
          <p:nvPr/>
        </p:nvSpPr>
        <p:spPr bwMode="auto">
          <a:xfrm>
            <a:off x="5436096" y="2780928"/>
            <a:ext cx="2526432" cy="1080120"/>
          </a:xfrm>
          <a:prstGeom prst="roundRect">
            <a:avLst>
              <a:gd name="adj" fmla="val 0"/>
            </a:avLst>
          </a:prstGeom>
          <a:solidFill>
            <a:schemeClr val="accent4"/>
          </a:solidFill>
          <a:ln w="9525" cap="flat" cmpd="sng" algn="ctr">
            <a:solidFill>
              <a:srgbClr val="FFFFFF"/>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nb-NO" sz="1600" b="1" u="none" strike="noStrike" cap="none" normalizeH="0" baseline="0" dirty="0" smtClean="0">
                <a:ln>
                  <a:noFill/>
                </a:ln>
                <a:effectLst/>
              </a:rPr>
              <a:t>Hva mener du er den optimale måten å redusere hastigheten på?</a:t>
            </a:r>
          </a:p>
        </p:txBody>
      </p:sp>
    </p:spTree>
    <p:extLst>
      <p:ext uri="{BB962C8B-B14F-4D97-AF65-F5344CB8AC3E}">
        <p14:creationId xmlns:p14="http://schemas.microsoft.com/office/powerpoint/2010/main" val="278357756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71600" y="764704"/>
            <a:ext cx="7294265" cy="638175"/>
          </a:xfrm>
        </p:spPr>
        <p:txBody>
          <a:bodyPr/>
          <a:lstStyle/>
          <a:p>
            <a:pPr algn="ctr"/>
            <a:r>
              <a:rPr lang="nb-NO" sz="3600" dirty="0" smtClean="0">
                <a:latin typeface="Lato Light" panose="020F0302020204030203"/>
              </a:rPr>
              <a:t>Utrulling</a:t>
            </a:r>
            <a:endParaRPr lang="nb-NO" dirty="0">
              <a:latin typeface="Lato Light" panose="020F0302020204030203"/>
            </a:endParaRPr>
          </a:p>
        </p:txBody>
      </p:sp>
      <p:sp>
        <p:nvSpPr>
          <p:cNvPr id="3" name="Plassholder for innhold 2"/>
          <p:cNvSpPr>
            <a:spLocks noGrp="1"/>
          </p:cNvSpPr>
          <p:nvPr>
            <p:ph sz="half" idx="1"/>
          </p:nvPr>
        </p:nvSpPr>
        <p:spPr>
          <a:xfrm>
            <a:off x="4881489" y="2204865"/>
            <a:ext cx="3744416" cy="3240360"/>
          </a:xfrm>
        </p:spPr>
        <p:txBody>
          <a:bodyPr/>
          <a:lstStyle/>
          <a:p>
            <a:pPr>
              <a:buNone/>
            </a:pPr>
            <a:r>
              <a:rPr lang="nb-NO" sz="2000" dirty="0" smtClean="0">
                <a:latin typeface="Lato Light" panose="020F0302020204030203"/>
              </a:rPr>
              <a:t>Kjør bevisst!</a:t>
            </a:r>
          </a:p>
          <a:p>
            <a:pPr>
              <a:buNone/>
            </a:pPr>
            <a:endParaRPr lang="nb-NO" sz="2000" dirty="0" smtClean="0">
              <a:latin typeface="Lato Light" panose="020F0302020204030203"/>
            </a:endParaRPr>
          </a:p>
          <a:p>
            <a:pPr marL="342900" indent="-342900"/>
            <a:r>
              <a:rPr lang="nb-NO" sz="2000" dirty="0" smtClean="0">
                <a:latin typeface="Lato Light" panose="020F0302020204030203"/>
              </a:rPr>
              <a:t>Jo mer du greier å rulle uten gasspådrag, desto bedre er det for miljø og økonomi.</a:t>
            </a:r>
          </a:p>
          <a:p>
            <a:pPr marL="342900" indent="-342900"/>
            <a:r>
              <a:rPr lang="nb-NO" sz="2000" dirty="0" smtClean="0">
                <a:latin typeface="Lato Light" panose="020F0302020204030203"/>
              </a:rPr>
              <a:t>Bilen ruller lettest når lufttrykket i alle hjul er riktig.</a:t>
            </a:r>
            <a:endParaRPr lang="nb-NO" sz="2000" dirty="0">
              <a:latin typeface="Lato Light" panose="020F0302020204030203"/>
            </a:endParaRPr>
          </a:p>
        </p:txBody>
      </p:sp>
      <p:pic>
        <p:nvPicPr>
          <p:cNvPr id="5" name="Bilde 4" descr="P1000345.JPG"/>
          <p:cNvPicPr>
            <a:picLocks noChangeAspect="1"/>
          </p:cNvPicPr>
          <p:nvPr/>
        </p:nvPicPr>
        <p:blipFill>
          <a:blip r:embed="rId3" cstate="print"/>
          <a:srcRect r="25503"/>
          <a:stretch>
            <a:fillRect/>
          </a:stretch>
        </p:blipFill>
        <p:spPr>
          <a:xfrm>
            <a:off x="539552" y="1772816"/>
            <a:ext cx="3888432" cy="391479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50143" y="702593"/>
            <a:ext cx="7366273" cy="638175"/>
          </a:xfrm>
        </p:spPr>
        <p:txBody>
          <a:bodyPr/>
          <a:lstStyle/>
          <a:p>
            <a:pPr algn="ctr"/>
            <a:r>
              <a:rPr lang="nb-NO" sz="3600" dirty="0" smtClean="0">
                <a:latin typeface="Lato Light" panose="020F0302020204030203"/>
              </a:rPr>
              <a:t>Motorens arbeidsområde</a:t>
            </a:r>
            <a:endParaRPr lang="nb-NO" sz="3600" dirty="0">
              <a:latin typeface="Lato Light" panose="020F0302020204030203"/>
            </a:endParaRPr>
          </a:p>
        </p:txBody>
      </p:sp>
      <p:sp>
        <p:nvSpPr>
          <p:cNvPr id="3" name="Plassholder for innhold 2"/>
          <p:cNvSpPr>
            <a:spLocks noGrp="1"/>
          </p:cNvSpPr>
          <p:nvPr>
            <p:ph sz="half" idx="1"/>
          </p:nvPr>
        </p:nvSpPr>
        <p:spPr>
          <a:xfrm>
            <a:off x="5004048" y="1955357"/>
            <a:ext cx="3312368" cy="3705891"/>
          </a:xfrm>
        </p:spPr>
        <p:txBody>
          <a:bodyPr/>
          <a:lstStyle/>
          <a:p>
            <a:pPr marL="342900" indent="-342900">
              <a:buClr>
                <a:schemeClr val="bg1"/>
              </a:buClr>
            </a:pPr>
            <a:r>
              <a:rPr lang="nb-NO" sz="2000" dirty="0" smtClean="0">
                <a:latin typeface="Lato Light" panose="020F0302020204030203"/>
              </a:rPr>
              <a:t>Moderne dieselmotorer arbeider på et lavere turtall enn eldre motorer.</a:t>
            </a:r>
          </a:p>
          <a:p>
            <a:pPr marL="342900" indent="-342900">
              <a:buClr>
                <a:schemeClr val="bg1"/>
              </a:buClr>
            </a:pPr>
            <a:endParaRPr lang="nb-NO" sz="2000" dirty="0" smtClean="0">
              <a:latin typeface="Lato Light" panose="020F0302020204030203"/>
            </a:endParaRPr>
          </a:p>
          <a:p>
            <a:pPr marL="342900" indent="-342900">
              <a:buClr>
                <a:schemeClr val="bg1"/>
              </a:buClr>
            </a:pPr>
            <a:r>
              <a:rPr lang="nb-NO" sz="2000" dirty="0" smtClean="0">
                <a:latin typeface="Lato Light" panose="020F0302020204030203"/>
              </a:rPr>
              <a:t>Enkelte ”gamle” yrkessjåfører kan ha en tendens til å bruke for høyt turtall</a:t>
            </a:r>
            <a:r>
              <a:rPr lang="nb-NO" sz="2200" dirty="0" smtClean="0">
                <a:latin typeface="Lato Light" panose="020F0302020204030203"/>
              </a:rPr>
              <a:t>.</a:t>
            </a:r>
            <a:endParaRPr lang="nb-NO" sz="2200" dirty="0">
              <a:latin typeface="Lato Light" panose="020F0302020204030203"/>
            </a:endParaRP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491" y="1484784"/>
            <a:ext cx="3819525" cy="4324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27584" y="764704"/>
            <a:ext cx="7438281" cy="638175"/>
          </a:xfrm>
        </p:spPr>
        <p:txBody>
          <a:bodyPr/>
          <a:lstStyle/>
          <a:p>
            <a:r>
              <a:rPr lang="nb-NO" sz="3600" dirty="0" smtClean="0">
                <a:latin typeface="Lato Light" panose="020F0302020204030203"/>
              </a:rPr>
              <a:t>Motorens dreiemoment og effekt</a:t>
            </a:r>
            <a:endParaRPr lang="nb-NO" sz="3600" dirty="0">
              <a:latin typeface="Lato Light" panose="020F0302020204030203"/>
            </a:endParaRPr>
          </a:p>
        </p:txBody>
      </p:sp>
      <p:sp>
        <p:nvSpPr>
          <p:cNvPr id="3" name="Plassholder for innhold 2"/>
          <p:cNvSpPr>
            <a:spLocks noGrp="1"/>
          </p:cNvSpPr>
          <p:nvPr>
            <p:ph sz="half" idx="1"/>
          </p:nvPr>
        </p:nvSpPr>
        <p:spPr>
          <a:xfrm>
            <a:off x="4860032" y="1884387"/>
            <a:ext cx="3456383" cy="4352925"/>
          </a:xfrm>
        </p:spPr>
        <p:txBody>
          <a:bodyPr/>
          <a:lstStyle/>
          <a:p>
            <a:pPr marL="342900" indent="-342900">
              <a:buClr>
                <a:schemeClr val="bg1"/>
              </a:buClr>
            </a:pPr>
            <a:r>
              <a:rPr lang="nb-NO" sz="2000" dirty="0" smtClean="0">
                <a:latin typeface="Lato Light" panose="020F0302020204030203"/>
              </a:rPr>
              <a:t>Motorens dreiemoment når sin topp rett over tomgangs- turtallet.</a:t>
            </a:r>
          </a:p>
          <a:p>
            <a:pPr marL="342900" indent="-342900">
              <a:buClr>
                <a:schemeClr val="bg1"/>
              </a:buClr>
            </a:pPr>
            <a:endParaRPr lang="nb-NO" sz="2000" dirty="0" smtClean="0">
              <a:latin typeface="Lato Light" panose="020F0302020204030203"/>
            </a:endParaRPr>
          </a:p>
          <a:p>
            <a:pPr marL="342900" indent="-342900">
              <a:buClr>
                <a:schemeClr val="bg1"/>
              </a:buClr>
            </a:pPr>
            <a:r>
              <a:rPr lang="nb-NO" sz="2000" dirty="0" smtClean="0">
                <a:latin typeface="Lato Light" panose="020F0302020204030203"/>
              </a:rPr>
              <a:t>Dreiemomentet </a:t>
            </a:r>
            <a:r>
              <a:rPr lang="nb-NO" sz="2000" dirty="0">
                <a:latin typeface="Lato Light" panose="020F0302020204030203"/>
              </a:rPr>
              <a:t>er den </a:t>
            </a:r>
            <a:r>
              <a:rPr lang="nb-NO" sz="2000" dirty="0" smtClean="0">
                <a:latin typeface="Lato Light" panose="020F0302020204030203"/>
              </a:rPr>
              <a:t>kraft veivakselen </a:t>
            </a:r>
            <a:r>
              <a:rPr lang="nb-NO" sz="2000" dirty="0">
                <a:latin typeface="Lato Light" panose="020F0302020204030203"/>
              </a:rPr>
              <a:t>vris rundt med.  Måles </a:t>
            </a:r>
            <a:r>
              <a:rPr lang="nb-NO" sz="2000" dirty="0" smtClean="0">
                <a:latin typeface="Lato Light" panose="020F0302020204030203"/>
              </a:rPr>
              <a:t>i newtonmeter </a:t>
            </a:r>
            <a:r>
              <a:rPr lang="nb-NO" sz="2000" dirty="0">
                <a:latin typeface="Lato Light" panose="020F0302020204030203"/>
              </a:rPr>
              <a:t>(</a:t>
            </a:r>
            <a:r>
              <a:rPr lang="nb-NO" sz="2000" dirty="0" err="1">
                <a:latin typeface="Lato Light" panose="020F0302020204030203"/>
              </a:rPr>
              <a:t>Nm</a:t>
            </a:r>
            <a:r>
              <a:rPr lang="nb-NO" sz="2000" dirty="0" smtClean="0">
                <a:latin typeface="Lato Light" panose="020F0302020204030203"/>
              </a:rPr>
              <a:t>).</a:t>
            </a:r>
            <a:endParaRPr lang="nb-NO" sz="2000" dirty="0" smtClean="0">
              <a:solidFill>
                <a:srgbClr val="FFC000"/>
              </a:solidFill>
              <a:latin typeface="Lato Light" panose="020F0302020204030203"/>
            </a:endParaRPr>
          </a:p>
          <a:p>
            <a:pPr marL="342900" indent="-342900">
              <a:buClr>
                <a:schemeClr val="bg1"/>
              </a:buClr>
            </a:pPr>
            <a:endParaRPr lang="nb-NO" sz="2000" dirty="0" smtClean="0">
              <a:latin typeface="Lato Light" panose="020F0302020204030203"/>
            </a:endParaRPr>
          </a:p>
          <a:p>
            <a:pPr marL="342900" indent="-342900">
              <a:buClr>
                <a:schemeClr val="bg1"/>
              </a:buClr>
            </a:pPr>
            <a:r>
              <a:rPr lang="nb-NO" sz="2000" dirty="0" smtClean="0">
                <a:latin typeface="Lato Light" panose="020F0302020204030203"/>
              </a:rPr>
              <a:t>Utnytt dette, og du kjører mest mulig drivstoffgjerrig.</a:t>
            </a:r>
          </a:p>
          <a:p>
            <a:pPr>
              <a:buClr>
                <a:srgbClr val="FFC000"/>
              </a:buClr>
            </a:pPr>
            <a:endParaRPr lang="nb-NO" sz="2400" dirty="0" smtClean="0">
              <a:latin typeface="Arial Narrow" pitchFamily="34" charset="0"/>
            </a:endParaRPr>
          </a:p>
        </p:txBody>
      </p:sp>
      <p:pic>
        <p:nvPicPr>
          <p:cNvPr id="6" name="Bilde 5" descr="P1000353.JPG"/>
          <p:cNvPicPr>
            <a:picLocks noChangeAspect="1"/>
          </p:cNvPicPr>
          <p:nvPr/>
        </p:nvPicPr>
        <p:blipFill>
          <a:blip r:embed="rId3" cstate="print"/>
          <a:srcRect l="8399" r="4199"/>
          <a:stretch>
            <a:fillRect/>
          </a:stretch>
        </p:blipFill>
        <p:spPr>
          <a:xfrm>
            <a:off x="770623" y="1916832"/>
            <a:ext cx="3441337" cy="295304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877852" y="764704"/>
            <a:ext cx="5112568" cy="773113"/>
          </a:xfrm>
        </p:spPr>
        <p:txBody>
          <a:bodyPr/>
          <a:lstStyle/>
          <a:p>
            <a:pPr algn="ctr"/>
            <a:r>
              <a:rPr lang="nb-NO" dirty="0" smtClean="0">
                <a:latin typeface="Lato Light" panose="020F0302020204030203"/>
              </a:rPr>
              <a:t>Motorens effekt</a:t>
            </a:r>
            <a:endParaRPr lang="nb-NO" dirty="0">
              <a:latin typeface="Lato Light" panose="020F0302020204030203"/>
            </a:endParaRPr>
          </a:p>
        </p:txBody>
      </p:sp>
      <p:sp>
        <p:nvSpPr>
          <p:cNvPr id="3" name="Plassholder for innhold 2"/>
          <p:cNvSpPr>
            <a:spLocks noGrp="1"/>
          </p:cNvSpPr>
          <p:nvPr>
            <p:ph sz="half" idx="1"/>
          </p:nvPr>
        </p:nvSpPr>
        <p:spPr>
          <a:xfrm>
            <a:off x="4716016" y="1916832"/>
            <a:ext cx="4038600" cy="3409322"/>
          </a:xfrm>
        </p:spPr>
        <p:txBody>
          <a:bodyPr/>
          <a:lstStyle/>
          <a:p>
            <a:pPr marL="342900" indent="-342900"/>
            <a:r>
              <a:rPr lang="nb-NO" sz="2000" dirty="0" smtClean="0"/>
              <a:t>Effekten er motorens evne til å utføre arbeid per tidsenhet.  Måles i kilowatt (kW).</a:t>
            </a:r>
          </a:p>
          <a:p>
            <a:pPr marL="342900" indent="-342900"/>
            <a:endParaRPr lang="nb-NO" sz="2000" dirty="0" smtClean="0"/>
          </a:p>
          <a:p>
            <a:pPr marL="342900" indent="-342900"/>
            <a:r>
              <a:rPr lang="nb-NO" sz="2000" dirty="0" smtClean="0"/>
              <a:t>Tidligere hestekraft som tilsvarte 75 kg løftet 1 m rett opp på 1 s.</a:t>
            </a:r>
          </a:p>
          <a:p>
            <a:pPr marL="342900" indent="-342900"/>
            <a:endParaRPr lang="nb-NO" sz="2000" dirty="0" smtClean="0"/>
          </a:p>
          <a:p>
            <a:pPr marL="342900" indent="-342900"/>
            <a:r>
              <a:rPr lang="nb-NO" sz="2000" dirty="0" smtClean="0"/>
              <a:t>1</a:t>
            </a:r>
            <a:r>
              <a:rPr lang="nb-NO" sz="2000" dirty="0"/>
              <a:t> </a:t>
            </a:r>
            <a:r>
              <a:rPr lang="nb-NO" sz="2000" dirty="0" smtClean="0"/>
              <a:t>kW = 1,36 hk</a:t>
            </a:r>
          </a:p>
          <a:p>
            <a:pPr>
              <a:buNone/>
            </a:pPr>
            <a:endParaRPr lang="nb-NO" dirty="0" smtClean="0"/>
          </a:p>
        </p:txBody>
      </p:sp>
      <p:pic>
        <p:nvPicPr>
          <p:cNvPr id="17" name="Plassholder for innhold 1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95536" y="1916832"/>
            <a:ext cx="4038600" cy="3168352"/>
          </a:xfrm>
          <a:prstGeom prst="rect">
            <a:avLst/>
          </a:prstGeom>
          <a:ln>
            <a:noFill/>
          </a:ln>
          <a:effectLst>
            <a:softEdge rad="112500"/>
          </a:effectLst>
        </p:spPr>
      </p:pic>
    </p:spTree>
    <p:extLst>
      <p:ext uri="{BB962C8B-B14F-4D97-AF65-F5344CB8AC3E}">
        <p14:creationId xmlns:p14="http://schemas.microsoft.com/office/powerpoint/2010/main" val="101299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83568" y="702593"/>
            <a:ext cx="7726313" cy="638175"/>
          </a:xfrm>
        </p:spPr>
        <p:txBody>
          <a:bodyPr/>
          <a:lstStyle/>
          <a:p>
            <a:r>
              <a:rPr lang="nb-NO" sz="3600" dirty="0" smtClean="0">
                <a:latin typeface="Lato Light" panose="020F0302020204030203"/>
              </a:rPr>
              <a:t>manuelt eller automatisk </a:t>
            </a:r>
            <a:r>
              <a:rPr lang="nb-NO" sz="3600" dirty="0" err="1" smtClean="0">
                <a:latin typeface="Lato Light" panose="020F0302020204030203"/>
              </a:rPr>
              <a:t>girvalg</a:t>
            </a:r>
            <a:r>
              <a:rPr lang="nb-NO" sz="3600" dirty="0" smtClean="0">
                <a:latin typeface="Lato Light" panose="020F0302020204030203"/>
              </a:rPr>
              <a:t>?</a:t>
            </a:r>
            <a:endParaRPr lang="nb-NO" sz="3600" dirty="0">
              <a:latin typeface="Lato Light" panose="020F0302020204030203"/>
            </a:endParaRPr>
          </a:p>
        </p:txBody>
      </p:sp>
      <p:sp>
        <p:nvSpPr>
          <p:cNvPr id="3" name="Plassholder for innhold 2"/>
          <p:cNvSpPr>
            <a:spLocks noGrp="1"/>
          </p:cNvSpPr>
          <p:nvPr>
            <p:ph sz="half" idx="1"/>
          </p:nvPr>
        </p:nvSpPr>
        <p:spPr>
          <a:xfrm>
            <a:off x="4452393" y="1740371"/>
            <a:ext cx="3967361" cy="2192685"/>
          </a:xfrm>
        </p:spPr>
        <p:txBody>
          <a:bodyPr/>
          <a:lstStyle/>
          <a:p>
            <a:pPr marL="342900" indent="-342900"/>
            <a:r>
              <a:rPr lang="nb-NO" sz="2000" dirty="0" smtClean="0">
                <a:latin typeface="Lato Light" panose="020F0302020204030203"/>
              </a:rPr>
              <a:t>Flere og flere nyttekjøretøyer har nå automatisk </a:t>
            </a:r>
            <a:r>
              <a:rPr lang="nb-NO" sz="2000" dirty="0" err="1" smtClean="0">
                <a:latin typeface="Lato Light" panose="020F0302020204030203"/>
              </a:rPr>
              <a:t>girskift</a:t>
            </a:r>
            <a:r>
              <a:rPr lang="nb-NO" sz="2000" dirty="0" smtClean="0">
                <a:latin typeface="Lato Light" panose="020F0302020204030203"/>
              </a:rPr>
              <a:t>.</a:t>
            </a:r>
          </a:p>
          <a:p>
            <a:pPr marL="342900" indent="-342900"/>
            <a:endParaRPr lang="nb-NO" sz="2000" dirty="0" smtClean="0">
              <a:latin typeface="Lato Light" panose="020F0302020204030203"/>
            </a:endParaRPr>
          </a:p>
          <a:p>
            <a:pPr marL="342900" indent="-342900"/>
            <a:r>
              <a:rPr lang="nb-NO" sz="2000" dirty="0" smtClean="0">
                <a:latin typeface="Lato Light" panose="020F0302020204030203"/>
              </a:rPr>
              <a:t>I mange tilfeller kjører bilen mer økonomisk med automatikk enn om du velger gir.</a:t>
            </a:r>
            <a:endParaRPr lang="nb-NO" sz="2000" dirty="0">
              <a:latin typeface="Lato Light" panose="020F0302020204030203"/>
            </a:endParaRPr>
          </a:p>
        </p:txBody>
      </p:sp>
      <p:pic>
        <p:nvPicPr>
          <p:cNvPr id="5" name="Bilde 4" descr="P1000358.JPG"/>
          <p:cNvPicPr>
            <a:picLocks noChangeAspect="1"/>
          </p:cNvPicPr>
          <p:nvPr/>
        </p:nvPicPr>
        <p:blipFill>
          <a:blip r:embed="rId3" cstate="print"/>
          <a:stretch>
            <a:fillRect/>
          </a:stretch>
        </p:blipFill>
        <p:spPr>
          <a:xfrm rot="5400000">
            <a:off x="234298" y="2228320"/>
            <a:ext cx="4170229" cy="3127674"/>
          </a:xfrm>
          <a:prstGeom prst="rect">
            <a:avLst/>
          </a:prstGeom>
          <a:ln>
            <a:noFill/>
          </a:ln>
          <a:effectLst>
            <a:softEdge rad="112500"/>
          </a:effectLst>
        </p:spPr>
      </p:pic>
      <p:sp>
        <p:nvSpPr>
          <p:cNvPr id="4" name="Avrundet rektangel 3"/>
          <p:cNvSpPr/>
          <p:nvPr/>
        </p:nvSpPr>
        <p:spPr bwMode="auto">
          <a:xfrm>
            <a:off x="4788024" y="4149080"/>
            <a:ext cx="2736304" cy="1050187"/>
          </a:xfrm>
          <a:prstGeom prst="roundRect">
            <a:avLst>
              <a:gd name="adj" fmla="val 0"/>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nb-NO" sz="1600" b="1" i="0" u="none" strike="noStrike" cap="none" normalizeH="0" baseline="0" dirty="0" smtClean="0">
                <a:ln>
                  <a:noFill/>
                </a:ln>
                <a:effectLst/>
              </a:rPr>
              <a:t>Hva bruker du (manuell eller automatikk)</a:t>
            </a:r>
            <a:r>
              <a:rPr lang="nb-NO" sz="1600" b="1" dirty="0"/>
              <a:t>,</a:t>
            </a:r>
            <a:r>
              <a:rPr kumimoji="0" lang="nb-NO" sz="1600" b="1" i="0" u="none" strike="noStrike" cap="none" normalizeH="0" baseline="0" dirty="0" smtClean="0">
                <a:ln>
                  <a:noFill/>
                </a:ln>
                <a:effectLst/>
              </a:rPr>
              <a:t> og hvorfor velger</a:t>
            </a:r>
            <a:r>
              <a:rPr kumimoji="0" lang="nb-NO" sz="1600" b="1" i="0" u="none" strike="noStrike" cap="none" normalizeH="0" dirty="0" smtClean="0">
                <a:ln>
                  <a:noFill/>
                </a:ln>
                <a:effectLst/>
              </a:rPr>
              <a:t> du det?</a:t>
            </a:r>
            <a:endParaRPr kumimoji="0" lang="nb-NO" sz="1600" b="1" i="0" u="none" strike="noStrike" cap="none" normalizeH="0" baseline="0" dirty="0" smtClean="0">
              <a:ln>
                <a:noFill/>
              </a:ln>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755576" y="692696"/>
            <a:ext cx="7438281" cy="638175"/>
          </a:xfrm>
        </p:spPr>
        <p:txBody>
          <a:bodyPr/>
          <a:lstStyle/>
          <a:p>
            <a:pPr algn="ctr"/>
            <a:r>
              <a:rPr lang="nb-NO" sz="3600" dirty="0" smtClean="0">
                <a:latin typeface="Lato Light" panose="020F0302020204030203"/>
              </a:rPr>
              <a:t>Tomgangskjøring</a:t>
            </a:r>
            <a:endParaRPr lang="nb-NO" dirty="0">
              <a:latin typeface="Lato Light" panose="020F0302020204030203"/>
            </a:endParaRPr>
          </a:p>
        </p:txBody>
      </p:sp>
      <p:sp>
        <p:nvSpPr>
          <p:cNvPr id="3" name="Plassholder for innhold 2"/>
          <p:cNvSpPr>
            <a:spLocks noGrp="1"/>
          </p:cNvSpPr>
          <p:nvPr>
            <p:ph sz="half" idx="1"/>
          </p:nvPr>
        </p:nvSpPr>
        <p:spPr>
          <a:xfrm>
            <a:off x="4932040" y="1892300"/>
            <a:ext cx="4057724" cy="4352925"/>
          </a:xfrm>
        </p:spPr>
        <p:txBody>
          <a:bodyPr/>
          <a:lstStyle/>
          <a:p>
            <a:pPr marL="342900" indent="-342900">
              <a:buClr>
                <a:schemeClr val="bg1"/>
              </a:buClr>
            </a:pPr>
            <a:r>
              <a:rPr lang="nb-NO" sz="2000" dirty="0" smtClean="0">
                <a:latin typeface="Lato Light" panose="020F0302020204030203"/>
              </a:rPr>
              <a:t>Enkelte sjåfører stanser ikke motoren ved lasting og lossing.</a:t>
            </a:r>
          </a:p>
          <a:p>
            <a:pPr marL="342900" indent="-342900">
              <a:buClr>
                <a:schemeClr val="bg1"/>
              </a:buClr>
            </a:pPr>
            <a:endParaRPr lang="nb-NO" sz="2000" dirty="0" smtClean="0">
              <a:latin typeface="Lato Light" panose="020F0302020204030203"/>
            </a:endParaRPr>
          </a:p>
          <a:p>
            <a:pPr marL="342900" indent="-342900">
              <a:buClr>
                <a:schemeClr val="bg1"/>
              </a:buClr>
            </a:pPr>
            <a:r>
              <a:rPr lang="nb-NO" sz="2000" dirty="0" smtClean="0">
                <a:latin typeface="Lato Light" panose="020F0302020204030203"/>
              </a:rPr>
              <a:t>Kjørecomputere viser at </a:t>
            </a:r>
            <a:r>
              <a:rPr lang="nb-NO" sz="2000" dirty="0">
                <a:latin typeface="Lato Light" panose="020F0302020204030203"/>
              </a:rPr>
              <a:t>i </a:t>
            </a:r>
            <a:r>
              <a:rPr lang="nb-NO" sz="2000" dirty="0" smtClean="0">
                <a:latin typeface="Lato Light" panose="020F0302020204030203"/>
              </a:rPr>
              <a:t>noen foretak er over 50 % av bilens driftstid tomgangskjøring (distribusjon).</a:t>
            </a:r>
          </a:p>
          <a:p>
            <a:pPr marL="342900" indent="-342900">
              <a:buClr>
                <a:schemeClr val="bg1"/>
              </a:buClr>
            </a:pPr>
            <a:endParaRPr lang="nb-NO" sz="2000" dirty="0" smtClean="0">
              <a:latin typeface="Lato Light" panose="020F0302020204030203"/>
            </a:endParaRPr>
          </a:p>
          <a:p>
            <a:pPr marL="342900" indent="-342900">
              <a:buClr>
                <a:schemeClr val="bg1"/>
              </a:buClr>
            </a:pPr>
            <a:r>
              <a:rPr lang="nb-NO" sz="2000" dirty="0" smtClean="0">
                <a:latin typeface="Lato Light" panose="020F0302020204030203"/>
              </a:rPr>
              <a:t>Derfor: Stopp motoren så ofte det er praktisk mulig.</a:t>
            </a:r>
            <a:endParaRPr lang="nb-NO" sz="2000" dirty="0">
              <a:latin typeface="Lato Light" panose="020F0302020204030203"/>
            </a:endParaRPr>
          </a:p>
        </p:txBody>
      </p:sp>
      <p:pic>
        <p:nvPicPr>
          <p:cNvPr id="5" name="Bilde 4" descr="P1000290.JPG"/>
          <p:cNvPicPr>
            <a:picLocks noChangeAspect="1"/>
          </p:cNvPicPr>
          <p:nvPr/>
        </p:nvPicPr>
        <p:blipFill>
          <a:blip r:embed="rId3" cstate="print"/>
          <a:srcRect l="4288" r="16079"/>
          <a:stretch>
            <a:fillRect/>
          </a:stretch>
        </p:blipFill>
        <p:spPr>
          <a:xfrm>
            <a:off x="755576" y="1861333"/>
            <a:ext cx="3707807" cy="367240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ox(i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ox(in)">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50143" y="764704"/>
            <a:ext cx="7294265" cy="638175"/>
          </a:xfrm>
        </p:spPr>
        <p:txBody>
          <a:bodyPr/>
          <a:lstStyle/>
          <a:p>
            <a:pPr algn="ctr"/>
            <a:r>
              <a:rPr lang="nb-NO" sz="3600" dirty="0" smtClean="0">
                <a:latin typeface="Lato Light" panose="020F0302020204030203"/>
              </a:rPr>
              <a:t>Fartsholder</a:t>
            </a:r>
            <a:endParaRPr lang="nb-NO" dirty="0">
              <a:latin typeface="Lato Light" panose="020F0302020204030203"/>
            </a:endParaRPr>
          </a:p>
        </p:txBody>
      </p:sp>
      <p:sp>
        <p:nvSpPr>
          <p:cNvPr id="3" name="Plassholder for innhold 2"/>
          <p:cNvSpPr>
            <a:spLocks noGrp="1"/>
          </p:cNvSpPr>
          <p:nvPr>
            <p:ph sz="half" idx="1"/>
          </p:nvPr>
        </p:nvSpPr>
        <p:spPr>
          <a:xfrm>
            <a:off x="4590621" y="1994193"/>
            <a:ext cx="4032448" cy="3200797"/>
          </a:xfrm>
        </p:spPr>
        <p:txBody>
          <a:bodyPr/>
          <a:lstStyle/>
          <a:p>
            <a:pPr marL="342900" indent="-342900"/>
            <a:r>
              <a:rPr lang="nb-NO" sz="2000" dirty="0" smtClean="0">
                <a:latin typeface="Lato Light" panose="020F0302020204030203"/>
              </a:rPr>
              <a:t>Fartsholderen holder bilen i konstant hastighet, og </a:t>
            </a:r>
            <a:r>
              <a:rPr lang="nb-NO" sz="2000" b="1" dirty="0" smtClean="0">
                <a:solidFill>
                  <a:srgbClr val="00B050"/>
                </a:solidFill>
                <a:latin typeface="Lato Light" panose="020F0302020204030203"/>
              </a:rPr>
              <a:t>sparer drivstoff.</a:t>
            </a:r>
          </a:p>
          <a:p>
            <a:pPr>
              <a:buNone/>
            </a:pPr>
            <a:r>
              <a:rPr lang="nb-NO" sz="2000" b="1" dirty="0" smtClean="0">
                <a:solidFill>
                  <a:srgbClr val="00B050"/>
                </a:solidFill>
                <a:latin typeface="Lato Light" panose="020F0302020204030203"/>
              </a:rPr>
              <a:t> </a:t>
            </a:r>
            <a:endParaRPr lang="nb-NO" sz="2000" b="1" dirty="0">
              <a:solidFill>
                <a:srgbClr val="00B050"/>
              </a:solidFill>
              <a:latin typeface="Lato Light" panose="020F0302020204030203"/>
            </a:endParaRPr>
          </a:p>
          <a:p>
            <a:pPr marL="342900" indent="-342900"/>
            <a:r>
              <a:rPr lang="nb-NO" sz="2000" dirty="0" smtClean="0">
                <a:latin typeface="Lato Light" panose="020F0302020204030203"/>
              </a:rPr>
              <a:t>Gir </a:t>
            </a:r>
            <a:r>
              <a:rPr lang="nb-NO" sz="2000" dirty="0">
                <a:latin typeface="Lato Light" panose="020F0302020204030203"/>
              </a:rPr>
              <a:t>dårlig fartstilpassing , spesielt i </a:t>
            </a:r>
            <a:r>
              <a:rPr lang="nb-NO" sz="2000" dirty="0" smtClean="0">
                <a:latin typeface="Lato Light" panose="020F0302020204030203"/>
              </a:rPr>
              <a:t>svinger, og dette kan være en forklaring på noen utforkjøringer.</a:t>
            </a:r>
            <a:br>
              <a:rPr lang="nb-NO" sz="2000" dirty="0" smtClean="0">
                <a:latin typeface="Lato Light" panose="020F0302020204030203"/>
              </a:rPr>
            </a:br>
            <a:endParaRPr lang="nb-NO" sz="2000" dirty="0" smtClean="0">
              <a:latin typeface="Lato Light" panose="020F0302020204030203"/>
            </a:endParaRPr>
          </a:p>
          <a:p>
            <a:pPr marL="342900" indent="-342900"/>
            <a:r>
              <a:rPr lang="nb-NO" sz="2000" dirty="0" smtClean="0">
                <a:latin typeface="Lato Light" panose="020F0302020204030203"/>
              </a:rPr>
              <a:t>Bruk fartsholderen, men  med fornuft.</a:t>
            </a:r>
          </a:p>
          <a:p>
            <a:endParaRPr lang="nb-NO" sz="2400" dirty="0">
              <a:latin typeface="Arial Narrow" pitchFamily="34" charset="0"/>
            </a:endParaRPr>
          </a:p>
        </p:txBody>
      </p:sp>
      <p:pic>
        <p:nvPicPr>
          <p:cNvPr id="3074" name="Picture 2"/>
          <p:cNvPicPr>
            <a:picLocks noChangeAspect="1" noChangeArrowheads="1"/>
          </p:cNvPicPr>
          <p:nvPr/>
        </p:nvPicPr>
        <p:blipFill>
          <a:blip r:embed="rId3" cstate="print"/>
          <a:srcRect l="5419" r="2709"/>
          <a:stretch>
            <a:fillRect/>
          </a:stretch>
        </p:blipFill>
        <p:spPr bwMode="auto">
          <a:xfrm>
            <a:off x="524403" y="2132856"/>
            <a:ext cx="3759565" cy="2923473"/>
          </a:xfrm>
          <a:prstGeom prst="rect">
            <a:avLst/>
          </a:prstGeom>
          <a:ln>
            <a:noFill/>
          </a:ln>
          <a:effectLst>
            <a:softEdge rad="112500"/>
          </a:effectLst>
        </p:spPr>
      </p:pic>
      <p:sp>
        <p:nvSpPr>
          <p:cNvPr id="6" name="TekstSylinder 5"/>
          <p:cNvSpPr txBox="1"/>
          <p:nvPr/>
        </p:nvSpPr>
        <p:spPr>
          <a:xfrm>
            <a:off x="7668344" y="4653136"/>
            <a:ext cx="1152128" cy="253916"/>
          </a:xfrm>
          <a:prstGeom prst="rect">
            <a:avLst/>
          </a:prstGeom>
          <a:noFill/>
        </p:spPr>
        <p:txBody>
          <a:bodyPr wrap="square" rtlCol="0">
            <a:spAutoFit/>
          </a:bodyPr>
          <a:lstStyle/>
          <a:p>
            <a:r>
              <a:rPr lang="nb-NO" sz="1050" dirty="0" smtClean="0"/>
              <a:t>© Volvo</a:t>
            </a:r>
            <a:endParaRPr lang="nb-NO" sz="105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50143" y="764704"/>
            <a:ext cx="7366273" cy="638175"/>
          </a:xfrm>
        </p:spPr>
        <p:txBody>
          <a:bodyPr/>
          <a:lstStyle/>
          <a:p>
            <a:pPr algn="ctr"/>
            <a:r>
              <a:rPr lang="nb-NO" sz="3600" dirty="0" smtClean="0">
                <a:latin typeface="Lato Light" panose="020F0302020204030203"/>
              </a:rPr>
              <a:t>Transportplanlegging</a:t>
            </a:r>
            <a:endParaRPr lang="nb-NO" dirty="0">
              <a:latin typeface="Lato Light" panose="020F0302020204030203"/>
            </a:endParaRPr>
          </a:p>
        </p:txBody>
      </p:sp>
      <p:sp>
        <p:nvSpPr>
          <p:cNvPr id="3" name="Plassholder for innhold 2"/>
          <p:cNvSpPr>
            <a:spLocks noGrp="1"/>
          </p:cNvSpPr>
          <p:nvPr>
            <p:ph sz="half" idx="1"/>
          </p:nvPr>
        </p:nvSpPr>
        <p:spPr>
          <a:xfrm>
            <a:off x="4658229" y="1884387"/>
            <a:ext cx="4464496" cy="4352925"/>
          </a:xfrm>
        </p:spPr>
        <p:txBody>
          <a:bodyPr/>
          <a:lstStyle/>
          <a:p>
            <a:pPr marL="342900" indent="-342900">
              <a:buClr>
                <a:schemeClr val="bg1"/>
              </a:buClr>
            </a:pPr>
            <a:r>
              <a:rPr lang="nb-NO" sz="2000" dirty="0" smtClean="0">
                <a:latin typeface="Lato Light" panose="020F0302020204030203"/>
              </a:rPr>
              <a:t>Vegtransportmidler utnyttes kanskje bare:</a:t>
            </a:r>
          </a:p>
          <a:p>
            <a:pPr marL="614363" lvl="1" indent="-342900">
              <a:buClr>
                <a:schemeClr val="bg1"/>
              </a:buClr>
              <a:buFont typeface="Arial" panose="020B0604020202020204" pitchFamily="34" charset="0"/>
              <a:buChar char="•"/>
            </a:pPr>
            <a:r>
              <a:rPr lang="nb-NO" sz="2000" b="0" dirty="0" smtClean="0">
                <a:latin typeface="Lato Light" panose="020F0302020204030203"/>
              </a:rPr>
              <a:t>Ca 75 % for lastebiler</a:t>
            </a:r>
          </a:p>
          <a:p>
            <a:pPr marL="614363" lvl="1" indent="-342900">
              <a:buClr>
                <a:schemeClr val="bg1"/>
              </a:buClr>
              <a:buFont typeface="Arial" panose="020B0604020202020204" pitchFamily="34" charset="0"/>
              <a:buChar char="•"/>
            </a:pPr>
            <a:r>
              <a:rPr lang="nb-NO" sz="2000" b="0" dirty="0" err="1" smtClean="0">
                <a:latin typeface="Lato Light" panose="020F0302020204030203"/>
              </a:rPr>
              <a:t>Ca</a:t>
            </a:r>
            <a:r>
              <a:rPr lang="nb-NO" sz="2000" b="0" dirty="0" smtClean="0">
                <a:latin typeface="Lato Light" panose="020F0302020204030203"/>
              </a:rPr>
              <a:t> 50 % for distribusjonsbiler </a:t>
            </a:r>
          </a:p>
          <a:p>
            <a:pPr marL="614363" lvl="1" indent="-342900">
              <a:buClr>
                <a:schemeClr val="bg1"/>
              </a:buClr>
              <a:buFont typeface="Arial" panose="020B0604020202020204" pitchFamily="34" charset="0"/>
              <a:buChar char="•"/>
            </a:pPr>
            <a:r>
              <a:rPr lang="nb-NO" sz="2000" b="0" dirty="0" smtClean="0">
                <a:latin typeface="Lato Light" panose="020F0302020204030203"/>
              </a:rPr>
              <a:t>Ca 60 % for busser</a:t>
            </a:r>
          </a:p>
          <a:p>
            <a:pPr marL="614363" lvl="1" indent="-342900">
              <a:buClr>
                <a:schemeClr val="bg1"/>
              </a:buClr>
              <a:buFont typeface="Arial" panose="020B0604020202020204" pitchFamily="34" charset="0"/>
              <a:buChar char="•"/>
            </a:pPr>
            <a:r>
              <a:rPr lang="nb-NO" sz="2000" b="0" dirty="0" smtClean="0">
                <a:latin typeface="Lato Light" panose="020F0302020204030203"/>
              </a:rPr>
              <a:t>Mindre enn 50 % for drosjer </a:t>
            </a:r>
          </a:p>
          <a:p>
            <a:pPr marL="614363" lvl="1" indent="-342900">
              <a:buClr>
                <a:schemeClr val="bg1"/>
              </a:buClr>
              <a:buFont typeface="Arial" panose="020B0604020202020204" pitchFamily="34" charset="0"/>
              <a:buChar char="•"/>
            </a:pPr>
            <a:endParaRPr lang="nb-NO" sz="2000" dirty="0" smtClean="0">
              <a:latin typeface="Lato Light" panose="020F0302020204030203"/>
            </a:endParaRPr>
          </a:p>
          <a:p>
            <a:pPr marL="342900" indent="-342900">
              <a:buClr>
                <a:schemeClr val="bg1"/>
              </a:buClr>
            </a:pPr>
            <a:r>
              <a:rPr lang="nb-NO" sz="2000" dirty="0" smtClean="0">
                <a:latin typeface="Lato Light" panose="020F0302020204030203"/>
              </a:rPr>
              <a:t>Transportplanleggere må sørge for å utnytte transportmidlene slik at trafikksikkerhet og miljø blir ivaretatt.</a:t>
            </a:r>
          </a:p>
        </p:txBody>
      </p:sp>
      <p:pic>
        <p:nvPicPr>
          <p:cNvPr id="7" name="Plassholder for innhold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25161" y="1916832"/>
            <a:ext cx="3846578" cy="288493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84"/>
            <a:ext cx="9144000" cy="6858000"/>
          </a:xfrm>
          <a:prstGeom prst="rect">
            <a:avLst/>
          </a:prstGeom>
        </p:spPr>
      </p:pic>
      <p:sp>
        <p:nvSpPr>
          <p:cNvPr id="5" name="Tittel 4"/>
          <p:cNvSpPr>
            <a:spLocks noGrp="1"/>
          </p:cNvSpPr>
          <p:nvPr>
            <p:ph type="title"/>
          </p:nvPr>
        </p:nvSpPr>
        <p:spPr>
          <a:xfrm>
            <a:off x="4211960" y="1412776"/>
            <a:ext cx="8229600" cy="773113"/>
          </a:xfrm>
        </p:spPr>
        <p:txBody>
          <a:bodyPr/>
          <a:lstStyle/>
          <a:p>
            <a:pPr algn="l"/>
            <a:r>
              <a:rPr lang="nb-NO" sz="4000" b="1" dirty="0" smtClean="0">
                <a:latin typeface="+mn-lt"/>
              </a:rPr>
              <a:t>R</a:t>
            </a:r>
            <a:r>
              <a:rPr lang="pl-PL" sz="4000" b="1" dirty="0" smtClean="0">
                <a:latin typeface="+mn-lt"/>
              </a:rPr>
              <a:t>isiko i</a:t>
            </a:r>
            <a:br>
              <a:rPr lang="pl-PL" sz="4000" b="1" dirty="0" smtClean="0">
                <a:latin typeface="+mn-lt"/>
              </a:rPr>
            </a:br>
            <a:r>
              <a:rPr lang="pl-PL" sz="4000" b="1" dirty="0" smtClean="0">
                <a:latin typeface="+mn-lt"/>
              </a:rPr>
              <a:t>trafikken</a:t>
            </a:r>
            <a:endParaRPr lang="nb-NO" sz="4000" b="1" dirty="0">
              <a:latin typeface="+mn-lt"/>
            </a:endParaRPr>
          </a:p>
        </p:txBody>
      </p:sp>
    </p:spTree>
    <p:extLst>
      <p:ext uri="{BB962C8B-B14F-4D97-AF65-F5344CB8AC3E}">
        <p14:creationId xmlns:p14="http://schemas.microsoft.com/office/powerpoint/2010/main" val="30633911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590872" y="836712"/>
            <a:ext cx="8229600" cy="773113"/>
          </a:xfrm>
        </p:spPr>
        <p:txBody>
          <a:bodyPr/>
          <a:lstStyle/>
          <a:p>
            <a:pPr algn="ctr"/>
            <a:r>
              <a:rPr lang="nb-NO" dirty="0" smtClean="0">
                <a:latin typeface="Lato Light" panose="020F0302020204030203"/>
              </a:rPr>
              <a:t>Økonomisk kjøretrening </a:t>
            </a:r>
            <a:r>
              <a:rPr lang="nb-NO" sz="2000" dirty="0" smtClean="0">
                <a:latin typeface="Lato Light" panose="020F0302020204030203"/>
              </a:rPr>
              <a:t>(1)</a:t>
            </a:r>
            <a:endParaRPr lang="nb-NO" sz="2000" baseline="30000" dirty="0">
              <a:latin typeface="Lato Light" panose="020F0302020204030203"/>
            </a:endParaRPr>
          </a:p>
        </p:txBody>
      </p:sp>
      <p:sp>
        <p:nvSpPr>
          <p:cNvPr id="9" name="Plassholder for innhold 8"/>
          <p:cNvSpPr>
            <a:spLocks noGrp="1"/>
          </p:cNvSpPr>
          <p:nvPr>
            <p:ph sz="half" idx="1"/>
          </p:nvPr>
        </p:nvSpPr>
        <p:spPr>
          <a:xfrm>
            <a:off x="537697" y="2474338"/>
            <a:ext cx="4038600" cy="4195022"/>
          </a:xfrm>
        </p:spPr>
        <p:txBody>
          <a:bodyPr/>
          <a:lstStyle/>
          <a:p>
            <a:pPr>
              <a:buClr>
                <a:schemeClr val="bg1"/>
              </a:buClr>
            </a:pPr>
            <a:endParaRPr lang="nb-NO" sz="1400" dirty="0" smtClean="0">
              <a:latin typeface="Arial Narrow" pitchFamily="34" charset="0"/>
            </a:endParaRPr>
          </a:p>
          <a:p>
            <a:pPr marL="285750" indent="-285750">
              <a:buClr>
                <a:schemeClr val="bg1"/>
              </a:buClr>
            </a:pPr>
            <a:r>
              <a:rPr lang="nb-NO" sz="2000" dirty="0" smtClean="0">
                <a:latin typeface="Lato Light" panose="020F0302020204030203"/>
              </a:rPr>
              <a:t>Sørg for at du har korrekt lufttrykk i dekkene.</a:t>
            </a:r>
          </a:p>
          <a:p>
            <a:pPr marL="285750" indent="-285750">
              <a:buClr>
                <a:schemeClr val="bg1"/>
              </a:buClr>
            </a:pPr>
            <a:endParaRPr lang="nb-NO" sz="2000" dirty="0" smtClean="0">
              <a:latin typeface="Lato Light" panose="020F0302020204030203"/>
            </a:endParaRPr>
          </a:p>
          <a:p>
            <a:pPr marL="285750" indent="-285750">
              <a:buClr>
                <a:schemeClr val="bg1"/>
              </a:buClr>
            </a:pPr>
            <a:r>
              <a:rPr lang="nb-NO" sz="2000" dirty="0" smtClean="0">
                <a:latin typeface="Lato Light" panose="020F0302020204030203"/>
              </a:rPr>
              <a:t>Monter ikke utstyr som ødelegger bilens aerodynamiske utforming.</a:t>
            </a:r>
          </a:p>
          <a:p>
            <a:pPr marL="285750" indent="-285750">
              <a:buClr>
                <a:schemeClr val="bg1"/>
              </a:buClr>
            </a:pPr>
            <a:endParaRPr lang="nb-NO" sz="2000" dirty="0" smtClean="0">
              <a:latin typeface="Lato Light" panose="020F0302020204030203"/>
            </a:endParaRPr>
          </a:p>
          <a:p>
            <a:pPr marL="285750" indent="-285750">
              <a:buClr>
                <a:schemeClr val="bg1"/>
              </a:buClr>
            </a:pPr>
            <a:r>
              <a:rPr lang="nb-NO" sz="2000" dirty="0" smtClean="0">
                <a:latin typeface="Lato Light" panose="020F0302020204030203"/>
              </a:rPr>
              <a:t>Unngå unødig tomgangskjøring.</a:t>
            </a:r>
          </a:p>
          <a:p>
            <a:pPr marL="285750" indent="-285750">
              <a:buClr>
                <a:schemeClr val="bg1"/>
              </a:buClr>
            </a:pPr>
            <a:endParaRPr lang="nb-NO" sz="2000" dirty="0" smtClean="0">
              <a:latin typeface="Lato Light" panose="020F0302020204030203"/>
            </a:endParaRPr>
          </a:p>
          <a:p>
            <a:pPr marL="285750" indent="-285750">
              <a:buClr>
                <a:schemeClr val="bg1"/>
              </a:buClr>
            </a:pPr>
            <a:endParaRPr lang="nb-NO" sz="1400" dirty="0" smtClean="0">
              <a:latin typeface="Arial Narrow" pitchFamily="34" charset="0"/>
            </a:endParaRPr>
          </a:p>
        </p:txBody>
      </p:sp>
      <p:sp>
        <p:nvSpPr>
          <p:cNvPr id="4" name="TekstSylinder 3"/>
          <p:cNvSpPr txBox="1"/>
          <p:nvPr/>
        </p:nvSpPr>
        <p:spPr>
          <a:xfrm>
            <a:off x="2060942" y="1948770"/>
            <a:ext cx="6543506" cy="400110"/>
          </a:xfrm>
          <a:prstGeom prst="rect">
            <a:avLst/>
          </a:prstGeom>
          <a:noFill/>
        </p:spPr>
        <p:txBody>
          <a:bodyPr wrap="square" rtlCol="0">
            <a:spAutoFit/>
          </a:bodyPr>
          <a:lstStyle/>
          <a:p>
            <a:r>
              <a:rPr lang="nb-NO" sz="2000" b="1" dirty="0" smtClean="0">
                <a:solidFill>
                  <a:schemeClr val="bg2"/>
                </a:solidFill>
                <a:latin typeface="Lato Light" panose="020F0302020204030203"/>
              </a:rPr>
              <a:t>Gode økonomiske og miljøvennlige </a:t>
            </a:r>
            <a:r>
              <a:rPr lang="nb-NO" sz="2000" b="1" dirty="0" err="1" smtClean="0">
                <a:solidFill>
                  <a:schemeClr val="bg2"/>
                </a:solidFill>
                <a:latin typeface="Lato Light" panose="020F0302020204030203"/>
              </a:rPr>
              <a:t>kjørevaner</a:t>
            </a:r>
            <a:endParaRPr lang="nb-NO" sz="2000" b="1" dirty="0">
              <a:solidFill>
                <a:schemeClr val="bg2"/>
              </a:solidFill>
              <a:latin typeface="Lato Light" panose="020F0302020204030203"/>
            </a:endParaRPr>
          </a:p>
        </p:txBody>
      </p:sp>
      <p:sp>
        <p:nvSpPr>
          <p:cNvPr id="2" name="Plassholder for innhold 1"/>
          <p:cNvSpPr>
            <a:spLocks noGrp="1"/>
          </p:cNvSpPr>
          <p:nvPr>
            <p:ph sz="half" idx="2"/>
          </p:nvPr>
        </p:nvSpPr>
        <p:spPr>
          <a:xfrm>
            <a:off x="4853880" y="2775333"/>
            <a:ext cx="4038600" cy="3533987"/>
          </a:xfrm>
        </p:spPr>
        <p:txBody>
          <a:bodyPr/>
          <a:lstStyle/>
          <a:p>
            <a:pPr marL="285750" indent="-285750">
              <a:buClr>
                <a:schemeClr val="bg1"/>
              </a:buClr>
            </a:pPr>
            <a:r>
              <a:rPr lang="nb-NO" sz="2000" dirty="0">
                <a:latin typeface="Lato Light" panose="020F0302020204030203"/>
              </a:rPr>
              <a:t>Bruk fartsholderen der det er </a:t>
            </a:r>
            <a:r>
              <a:rPr lang="nb-NO" sz="2000" dirty="0" smtClean="0">
                <a:latin typeface="Lato Light" panose="020F0302020204030203"/>
              </a:rPr>
              <a:t>forsvarlig.</a:t>
            </a:r>
            <a:endParaRPr lang="nb-NO" sz="2000" dirty="0">
              <a:latin typeface="Lato Light" panose="020F0302020204030203"/>
            </a:endParaRPr>
          </a:p>
          <a:p>
            <a:pPr marL="285750" indent="-285750">
              <a:buClr>
                <a:schemeClr val="bg1"/>
              </a:buClr>
            </a:pPr>
            <a:endParaRPr lang="nb-NO" sz="2000" dirty="0">
              <a:latin typeface="Lato Light" panose="020F0302020204030203"/>
            </a:endParaRPr>
          </a:p>
          <a:p>
            <a:pPr marL="285750" indent="-285750">
              <a:buClr>
                <a:schemeClr val="bg1"/>
              </a:buClr>
            </a:pPr>
            <a:r>
              <a:rPr lang="nb-NO" sz="2000" dirty="0">
                <a:latin typeface="Lato Light" panose="020F0302020204030203"/>
              </a:rPr>
              <a:t>Kjør på lavest mulig </a:t>
            </a:r>
            <a:r>
              <a:rPr lang="nb-NO" sz="2000" dirty="0" smtClean="0">
                <a:latin typeface="Lato Light" panose="020F0302020204030203"/>
              </a:rPr>
              <a:t>turtall.</a:t>
            </a:r>
            <a:endParaRPr lang="nb-NO" sz="2000" dirty="0">
              <a:latin typeface="Lato Light" panose="020F0302020204030203"/>
            </a:endParaRPr>
          </a:p>
          <a:p>
            <a:pPr marL="285750" indent="-285750">
              <a:buClr>
                <a:schemeClr val="bg1"/>
              </a:buClr>
            </a:pPr>
            <a:endParaRPr lang="nb-NO" sz="2000" dirty="0">
              <a:latin typeface="Lato Light" panose="020F0302020204030203"/>
            </a:endParaRPr>
          </a:p>
          <a:p>
            <a:pPr marL="285750" indent="-285750">
              <a:buClr>
                <a:schemeClr val="bg1"/>
              </a:buClr>
            </a:pPr>
            <a:r>
              <a:rPr lang="nb-NO" sz="2000" dirty="0">
                <a:latin typeface="Lato Light" panose="020F0302020204030203"/>
              </a:rPr>
              <a:t>H</a:t>
            </a:r>
            <a:r>
              <a:rPr lang="nb-NO" sz="2000" dirty="0" smtClean="0">
                <a:latin typeface="Lato Light" panose="020F0302020204030203"/>
              </a:rPr>
              <a:t>old </a:t>
            </a:r>
            <a:r>
              <a:rPr lang="nb-NO" sz="2000" dirty="0">
                <a:latin typeface="Lato Light" panose="020F0302020204030203"/>
              </a:rPr>
              <a:t>farten mest mulig konstant og innenfor </a:t>
            </a:r>
            <a:r>
              <a:rPr lang="nb-NO" sz="2000" dirty="0" smtClean="0">
                <a:latin typeface="Lato Light" panose="020F0302020204030203"/>
              </a:rPr>
              <a:t>fartsgrensen.</a:t>
            </a:r>
            <a:endParaRPr lang="nb-NO" sz="2000" dirty="0">
              <a:latin typeface="Lato Light" panose="020F0302020204030203"/>
            </a:endParaRPr>
          </a:p>
          <a:p>
            <a:pPr>
              <a:buClr>
                <a:schemeClr val="bg1"/>
              </a:buClr>
            </a:pPr>
            <a:endParaRPr lang="nb-NO" sz="1200" dirty="0">
              <a:latin typeface="Arial Narrow" pitchFamily="34" charset="0"/>
            </a:endParaRPr>
          </a:p>
          <a:p>
            <a:pPr>
              <a:buClr>
                <a:schemeClr val="bg1"/>
              </a:buClr>
            </a:pPr>
            <a:endParaRPr lang="nb-NO"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662880" y="783679"/>
            <a:ext cx="8229600" cy="773113"/>
          </a:xfrm>
        </p:spPr>
        <p:txBody>
          <a:bodyPr/>
          <a:lstStyle/>
          <a:p>
            <a:pPr algn="ctr"/>
            <a:r>
              <a:rPr lang="nb-NO" dirty="0" smtClean="0">
                <a:latin typeface="Lato Light" panose="020F0302020204030203"/>
              </a:rPr>
              <a:t>Økonomisk kjøretrening </a:t>
            </a:r>
            <a:r>
              <a:rPr lang="nb-NO" sz="2000" dirty="0" smtClean="0">
                <a:latin typeface="Lato Light" panose="020F0302020204030203"/>
              </a:rPr>
              <a:t>(2)</a:t>
            </a:r>
            <a:endParaRPr lang="nb-NO" sz="2000" baseline="30000" dirty="0">
              <a:latin typeface="Lato Light" panose="020F0302020204030203"/>
            </a:endParaRPr>
          </a:p>
        </p:txBody>
      </p:sp>
      <p:sp>
        <p:nvSpPr>
          <p:cNvPr id="10" name="Plassholder for innhold 9"/>
          <p:cNvSpPr>
            <a:spLocks noGrp="1"/>
          </p:cNvSpPr>
          <p:nvPr>
            <p:ph sz="half" idx="1"/>
          </p:nvPr>
        </p:nvSpPr>
        <p:spPr>
          <a:xfrm>
            <a:off x="457200" y="2460029"/>
            <a:ext cx="4191000" cy="4065588"/>
          </a:xfrm>
        </p:spPr>
        <p:txBody>
          <a:bodyPr/>
          <a:lstStyle/>
          <a:p>
            <a:pPr>
              <a:buClr>
                <a:schemeClr val="bg1"/>
              </a:buClr>
            </a:pPr>
            <a:endParaRPr lang="nb-NO" sz="1400" dirty="0" smtClean="0">
              <a:latin typeface="Arial Narrow" pitchFamily="34" charset="0"/>
            </a:endParaRPr>
          </a:p>
          <a:p>
            <a:pPr marL="285750" indent="-285750">
              <a:buClr>
                <a:schemeClr val="bg1"/>
              </a:buClr>
            </a:pPr>
            <a:r>
              <a:rPr lang="nb-NO" sz="2000" dirty="0" smtClean="0">
                <a:latin typeface="Lato Light" panose="020F0302020204030203"/>
              </a:rPr>
              <a:t>Hold avstand til forankjørende.</a:t>
            </a:r>
          </a:p>
          <a:p>
            <a:pPr marL="285750" indent="-285750">
              <a:buClr>
                <a:schemeClr val="bg1"/>
              </a:buClr>
            </a:pPr>
            <a:endParaRPr lang="nb-NO" sz="1000" dirty="0" smtClean="0">
              <a:latin typeface="Lato Light" panose="020F0302020204030203"/>
            </a:endParaRPr>
          </a:p>
          <a:p>
            <a:pPr marL="285750" indent="-285750">
              <a:buClr>
                <a:schemeClr val="bg1"/>
              </a:buClr>
            </a:pPr>
            <a:r>
              <a:rPr lang="nb-NO" sz="2000" dirty="0" smtClean="0">
                <a:latin typeface="Lato Light" panose="020F0302020204030203"/>
              </a:rPr>
              <a:t>Prøv å unngå stopp i kjøringen.</a:t>
            </a:r>
          </a:p>
          <a:p>
            <a:pPr marL="285750" indent="-285750">
              <a:buClr>
                <a:schemeClr val="bg1"/>
              </a:buClr>
            </a:pPr>
            <a:endParaRPr lang="nb-NO" sz="1000" dirty="0" smtClean="0">
              <a:latin typeface="Lato Light" panose="020F0302020204030203"/>
            </a:endParaRPr>
          </a:p>
          <a:p>
            <a:pPr marL="285750" indent="-285750">
              <a:buClr>
                <a:schemeClr val="bg1"/>
              </a:buClr>
            </a:pPr>
            <a:r>
              <a:rPr lang="nb-NO" sz="2000" dirty="0" smtClean="0">
                <a:latin typeface="Lato Light" panose="020F0302020204030203"/>
              </a:rPr>
              <a:t>Planlegg </a:t>
            </a:r>
            <a:r>
              <a:rPr lang="nb-NO" sz="2000" dirty="0">
                <a:latin typeface="Lato Light" panose="020F0302020204030203"/>
              </a:rPr>
              <a:t>kjøringen ved at du skaffer deg </a:t>
            </a:r>
            <a:r>
              <a:rPr lang="nb-NO" sz="2000" dirty="0" smtClean="0">
                <a:latin typeface="Lato Light" panose="020F0302020204030203"/>
              </a:rPr>
              <a:t>tidlig informasjon </a:t>
            </a:r>
            <a:r>
              <a:rPr lang="nb-NO" sz="2000" dirty="0">
                <a:latin typeface="Lato Light" panose="020F0302020204030203"/>
              </a:rPr>
              <a:t>gjennom bruk  av </a:t>
            </a:r>
            <a:r>
              <a:rPr lang="nb-NO" sz="2000" dirty="0" smtClean="0">
                <a:latin typeface="Lato Light" panose="020F0302020204030203"/>
              </a:rPr>
              <a:t>se-reglene.</a:t>
            </a:r>
            <a:endParaRPr lang="nb-NO" sz="2000" dirty="0">
              <a:latin typeface="Lato Light" panose="020F0302020204030203"/>
            </a:endParaRPr>
          </a:p>
          <a:p>
            <a:pPr marL="285750" indent="-285750">
              <a:buClr>
                <a:schemeClr val="bg1"/>
              </a:buClr>
            </a:pPr>
            <a:endParaRPr lang="nb-NO" sz="1400" dirty="0" smtClean="0">
              <a:latin typeface="Arial Narrow" pitchFamily="34" charset="0"/>
            </a:endParaRPr>
          </a:p>
          <a:p>
            <a:pPr>
              <a:buClr>
                <a:schemeClr val="bg1"/>
              </a:buClr>
            </a:pPr>
            <a:endParaRPr lang="nb-NO" sz="2000" dirty="0"/>
          </a:p>
        </p:txBody>
      </p:sp>
      <p:sp>
        <p:nvSpPr>
          <p:cNvPr id="6" name="Plassholder for innhold 5"/>
          <p:cNvSpPr>
            <a:spLocks noGrp="1"/>
          </p:cNvSpPr>
          <p:nvPr>
            <p:ph sz="half" idx="2"/>
          </p:nvPr>
        </p:nvSpPr>
        <p:spPr>
          <a:xfrm>
            <a:off x="4648200" y="2747788"/>
            <a:ext cx="4038600" cy="4065588"/>
          </a:xfrm>
        </p:spPr>
        <p:txBody>
          <a:bodyPr/>
          <a:lstStyle/>
          <a:p>
            <a:pPr marL="285750" indent="-285750">
              <a:buClr>
                <a:schemeClr val="bg1"/>
              </a:buClr>
            </a:pPr>
            <a:r>
              <a:rPr lang="nb-NO" sz="2000" dirty="0">
                <a:latin typeface="Lato Light" panose="020F0302020204030203"/>
              </a:rPr>
              <a:t>Start all fartsreduksjon med å </a:t>
            </a:r>
            <a:r>
              <a:rPr lang="nb-NO" sz="2000" dirty="0" smtClean="0">
                <a:latin typeface="Lato Light" panose="020F0302020204030203"/>
              </a:rPr>
              <a:t>rulle. </a:t>
            </a:r>
            <a:endParaRPr lang="nb-NO" sz="2000" dirty="0">
              <a:latin typeface="Lato Light" panose="020F0302020204030203"/>
            </a:endParaRPr>
          </a:p>
          <a:p>
            <a:pPr marL="285750" indent="-285750">
              <a:buClr>
                <a:schemeClr val="bg1"/>
              </a:buClr>
            </a:pPr>
            <a:endParaRPr lang="nb-NO" sz="1000" dirty="0">
              <a:latin typeface="Lato Light" panose="020F0302020204030203"/>
            </a:endParaRPr>
          </a:p>
          <a:p>
            <a:pPr marL="285750" indent="-285750">
              <a:buClr>
                <a:schemeClr val="bg1"/>
              </a:buClr>
            </a:pPr>
            <a:r>
              <a:rPr lang="nb-NO" sz="2000" dirty="0" smtClean="0">
                <a:latin typeface="Lato Light" panose="020F0302020204030203"/>
              </a:rPr>
              <a:t>Rull </a:t>
            </a:r>
            <a:r>
              <a:rPr lang="nb-NO" sz="2000" dirty="0">
                <a:latin typeface="Lato Light" panose="020F0302020204030203"/>
              </a:rPr>
              <a:t>så mye du kan uten </a:t>
            </a:r>
            <a:r>
              <a:rPr lang="nb-NO" sz="2000" dirty="0" smtClean="0">
                <a:latin typeface="Lato Light" panose="020F0302020204030203"/>
              </a:rPr>
              <a:t>gasspådrag.</a:t>
            </a:r>
            <a:endParaRPr lang="nb-NO" sz="2000" dirty="0">
              <a:latin typeface="Lato Light" panose="020F0302020204030203"/>
            </a:endParaRPr>
          </a:p>
          <a:p>
            <a:pPr marL="285750" indent="-285750">
              <a:buClr>
                <a:schemeClr val="bg1"/>
              </a:buClr>
            </a:pPr>
            <a:endParaRPr lang="nb-NO" sz="1000" dirty="0">
              <a:latin typeface="Lato Light" panose="020F0302020204030203"/>
            </a:endParaRPr>
          </a:p>
          <a:p>
            <a:pPr marL="285750" indent="-285750">
              <a:buClr>
                <a:schemeClr val="bg1"/>
              </a:buClr>
            </a:pPr>
            <a:r>
              <a:rPr lang="nb-NO" sz="2000" dirty="0" smtClean="0">
                <a:latin typeface="Lato Light" panose="020F0302020204030203"/>
              </a:rPr>
              <a:t>Noter </a:t>
            </a:r>
            <a:r>
              <a:rPr lang="nb-NO" sz="2000" dirty="0">
                <a:latin typeface="Lato Light" panose="020F0302020204030203"/>
              </a:rPr>
              <a:t>dine egne resultater og konkurrer med deg selv. </a:t>
            </a:r>
            <a:r>
              <a:rPr lang="nb-NO" sz="2000" b="1" dirty="0">
                <a:solidFill>
                  <a:srgbClr val="00B050"/>
                </a:solidFill>
                <a:latin typeface="Lato Light" panose="020F0302020204030203"/>
              </a:rPr>
              <a:t>Da blir du god!</a:t>
            </a:r>
          </a:p>
          <a:p>
            <a:pPr>
              <a:buClr>
                <a:schemeClr val="bg1"/>
              </a:buClr>
            </a:pPr>
            <a:endParaRPr lang="nb-NO" sz="2000" dirty="0"/>
          </a:p>
        </p:txBody>
      </p:sp>
      <p:sp>
        <p:nvSpPr>
          <p:cNvPr id="4" name="TekstSylinder 3"/>
          <p:cNvSpPr txBox="1"/>
          <p:nvPr/>
        </p:nvSpPr>
        <p:spPr>
          <a:xfrm>
            <a:off x="1331640" y="1876762"/>
            <a:ext cx="6543506" cy="400110"/>
          </a:xfrm>
          <a:prstGeom prst="rect">
            <a:avLst/>
          </a:prstGeom>
          <a:noFill/>
        </p:spPr>
        <p:txBody>
          <a:bodyPr wrap="square" rtlCol="0">
            <a:spAutoFit/>
          </a:bodyPr>
          <a:lstStyle/>
          <a:p>
            <a:pPr algn="ctr"/>
            <a:r>
              <a:rPr lang="nb-NO" sz="2000" b="1" dirty="0" smtClean="0">
                <a:solidFill>
                  <a:schemeClr val="bg2"/>
                </a:solidFill>
                <a:latin typeface="Lato Light" panose="020F0302020204030203"/>
              </a:rPr>
              <a:t>Gode økonomiske og miljøvennlige </a:t>
            </a:r>
            <a:r>
              <a:rPr lang="nb-NO" sz="2000" b="1" dirty="0" err="1" smtClean="0">
                <a:solidFill>
                  <a:schemeClr val="bg2"/>
                </a:solidFill>
                <a:latin typeface="Lato Light" panose="020F0302020204030203"/>
              </a:rPr>
              <a:t>kjørevaner</a:t>
            </a:r>
            <a:endParaRPr lang="nb-NO" sz="2000" b="1" dirty="0">
              <a:solidFill>
                <a:schemeClr val="bg2"/>
              </a:solidFill>
              <a:latin typeface="Lato Light" panose="020F0302020204030203"/>
            </a:endParaRPr>
          </a:p>
        </p:txBody>
      </p:sp>
    </p:spTree>
    <p:extLst>
      <p:ext uri="{BB962C8B-B14F-4D97-AF65-F5344CB8AC3E}">
        <p14:creationId xmlns:p14="http://schemas.microsoft.com/office/powerpoint/2010/main" val="182635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17307" y="404664"/>
            <a:ext cx="8229600" cy="773113"/>
          </a:xfrm>
        </p:spPr>
        <p:txBody>
          <a:bodyPr/>
          <a:lstStyle/>
          <a:p>
            <a:pPr algn="ctr"/>
            <a:r>
              <a:rPr lang="nb-NO" dirty="0" smtClean="0">
                <a:latin typeface="Lato Light" panose="020F0302020204030203"/>
              </a:rPr>
              <a:t>Registrering av data</a:t>
            </a:r>
            <a:endParaRPr lang="nb-NO" dirty="0">
              <a:latin typeface="Lato Light" panose="020F0302020204030203"/>
            </a:endParaRPr>
          </a:p>
        </p:txBody>
      </p:sp>
      <p:sp>
        <p:nvSpPr>
          <p:cNvPr id="3" name="Plassholder for innhold 2"/>
          <p:cNvSpPr>
            <a:spLocks noGrp="1"/>
          </p:cNvSpPr>
          <p:nvPr>
            <p:ph sz="half" idx="1"/>
          </p:nvPr>
        </p:nvSpPr>
        <p:spPr>
          <a:xfrm>
            <a:off x="4788024" y="1883692"/>
            <a:ext cx="4038600" cy="4065588"/>
          </a:xfrm>
        </p:spPr>
        <p:txBody>
          <a:bodyPr/>
          <a:lstStyle/>
          <a:p>
            <a:pPr marL="342900" indent="-342900">
              <a:buClr>
                <a:schemeClr val="bg1"/>
              </a:buClr>
            </a:pPr>
            <a:r>
              <a:rPr lang="nb-NO" sz="2000" dirty="0" smtClean="0">
                <a:latin typeface="Lato Light" panose="020F0302020204030203"/>
              </a:rPr>
              <a:t>Ta for deg skjemaet på side 161 i boka (vedlegg 4).</a:t>
            </a:r>
          </a:p>
          <a:p>
            <a:pPr marL="742950" lvl="1" indent="-285750">
              <a:buClr>
                <a:schemeClr val="bg1"/>
              </a:buClr>
              <a:buFont typeface="Arial" panose="020B0604020202020204" pitchFamily="34" charset="0"/>
              <a:buChar char="•"/>
            </a:pPr>
            <a:r>
              <a:rPr lang="nb-NO" sz="2000" b="0" dirty="0" smtClean="0">
                <a:latin typeface="Lato Light" panose="020F0302020204030203"/>
              </a:rPr>
              <a:t>Fyll ut rubrikkene i den øverste firkanten.</a:t>
            </a:r>
            <a:endParaRPr lang="nb-NO" sz="2000" b="0" dirty="0">
              <a:latin typeface="Lato Light" panose="020F0302020204030203"/>
            </a:endParaRPr>
          </a:p>
          <a:p>
            <a:pPr marL="742950" lvl="1" indent="-285750">
              <a:buClr>
                <a:schemeClr val="bg1"/>
              </a:buClr>
              <a:buFont typeface="Arial" panose="020B0604020202020204" pitchFamily="34" charset="0"/>
              <a:buChar char="•"/>
            </a:pPr>
            <a:r>
              <a:rPr lang="nb-NO" sz="2000" b="0" dirty="0" smtClean="0">
                <a:latin typeface="Lato Light" panose="020F0302020204030203"/>
              </a:rPr>
              <a:t>Kjør turen som du pleier, og noter dataene inn i skjemaet.</a:t>
            </a:r>
          </a:p>
          <a:p>
            <a:pPr marL="742950" lvl="1" indent="-285750">
              <a:buClr>
                <a:schemeClr val="bg1"/>
              </a:buClr>
              <a:buFont typeface="Arial" panose="020B0604020202020204" pitchFamily="34" charset="0"/>
              <a:buChar char="•"/>
            </a:pPr>
            <a:r>
              <a:rPr lang="nb-NO" sz="2000" b="0" dirty="0" smtClean="0">
                <a:latin typeface="Lato Light" panose="020F0302020204030203"/>
              </a:rPr>
              <a:t>Kjør tur to med veiledning, og noter dataene.</a:t>
            </a:r>
            <a:br>
              <a:rPr lang="nb-NO" sz="2000" b="0" dirty="0" smtClean="0">
                <a:latin typeface="Lato Light" panose="020F0302020204030203"/>
              </a:rPr>
            </a:br>
            <a:endParaRPr lang="nb-NO" sz="2000" b="0" dirty="0" smtClean="0">
              <a:latin typeface="Lato Light" panose="020F0302020204030203"/>
            </a:endParaRPr>
          </a:p>
          <a:p>
            <a:pPr marL="342900" indent="-342900">
              <a:buClr>
                <a:schemeClr val="bg1"/>
              </a:buClr>
            </a:pPr>
            <a:r>
              <a:rPr lang="nb-NO" sz="2000" dirty="0" smtClean="0">
                <a:latin typeface="Lato Light" panose="020F0302020204030203"/>
              </a:rPr>
              <a:t> </a:t>
            </a:r>
            <a:r>
              <a:rPr lang="nb-NO" sz="2000" b="1" dirty="0" smtClean="0">
                <a:solidFill>
                  <a:srgbClr val="00B050"/>
                </a:solidFill>
                <a:latin typeface="Lato Light" panose="020F0302020204030203"/>
              </a:rPr>
              <a:t>Ble det noen forskjell?</a:t>
            </a:r>
            <a:endParaRPr lang="nb-NO" sz="2000" b="1" dirty="0">
              <a:solidFill>
                <a:srgbClr val="00B050"/>
              </a:solidFill>
              <a:latin typeface="Lato Light" panose="020F0302020204030203"/>
            </a:endParaRPr>
          </a:p>
        </p:txBody>
      </p:sp>
      <p:pic>
        <p:nvPicPr>
          <p:cNvPr id="7" name="Plassholder for innhold 6"/>
          <p:cNvPicPr>
            <a:picLocks noGrp="1" noChangeAspect="1"/>
          </p:cNvPicPr>
          <p:nvPr>
            <p:ph sz="half" idx="2"/>
          </p:nvPr>
        </p:nvPicPr>
        <p:blipFill>
          <a:blip r:embed="rId3"/>
          <a:stretch>
            <a:fillRect/>
          </a:stretch>
        </p:blipFill>
        <p:spPr>
          <a:xfrm rot="5400000">
            <a:off x="-195770" y="1566024"/>
            <a:ext cx="5310722" cy="4047680"/>
          </a:xfrm>
          <a:prstGeom prst="rect">
            <a:avLst/>
          </a:prstGeom>
        </p:spPr>
      </p:pic>
    </p:spTree>
    <p:extLst>
      <p:ext uri="{BB962C8B-B14F-4D97-AF65-F5344CB8AC3E}">
        <p14:creationId xmlns:p14="http://schemas.microsoft.com/office/powerpoint/2010/main" val="14569356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a:xfrm>
            <a:off x="457200" y="783679"/>
            <a:ext cx="8229600" cy="773113"/>
          </a:xfrm>
        </p:spPr>
        <p:txBody>
          <a:bodyPr/>
          <a:lstStyle/>
          <a:p>
            <a:pPr algn="ctr"/>
            <a:r>
              <a:rPr lang="nb-NO" dirty="0" smtClean="0">
                <a:latin typeface="+mn-lt"/>
              </a:rPr>
              <a:t>Resultater</a:t>
            </a:r>
            <a:endParaRPr lang="nb-NO" dirty="0">
              <a:latin typeface="+mn-lt"/>
            </a:endParaRPr>
          </a:p>
        </p:txBody>
      </p:sp>
      <p:graphicFrame>
        <p:nvGraphicFramePr>
          <p:cNvPr id="9" name="Plassholder for innhold 8"/>
          <p:cNvGraphicFramePr>
            <a:graphicFrameLocks noGrp="1"/>
          </p:cNvGraphicFramePr>
          <p:nvPr>
            <p:ph idx="1"/>
            <p:extLst>
              <p:ext uri="{D42A27DB-BD31-4B8C-83A1-F6EECF244321}">
                <p14:modId xmlns:p14="http://schemas.microsoft.com/office/powerpoint/2010/main" val="2048686418"/>
              </p:ext>
            </p:extLst>
          </p:nvPr>
        </p:nvGraphicFramePr>
        <p:xfrm>
          <a:off x="611560" y="1714465"/>
          <a:ext cx="7920880" cy="4234815"/>
        </p:xfrm>
        <a:graphic>
          <a:graphicData uri="http://schemas.openxmlformats.org/drawingml/2006/table">
            <a:tbl>
              <a:tblPr/>
              <a:tblGrid>
                <a:gridCol w="2572502">
                  <a:extLst>
                    <a:ext uri="{9D8B030D-6E8A-4147-A177-3AD203B41FA5}">
                      <a16:colId xmlns:a16="http://schemas.microsoft.com/office/drawing/2014/main" xmlns="" val="20000"/>
                    </a:ext>
                  </a:extLst>
                </a:gridCol>
                <a:gridCol w="669648">
                  <a:extLst>
                    <a:ext uri="{9D8B030D-6E8A-4147-A177-3AD203B41FA5}">
                      <a16:colId xmlns:a16="http://schemas.microsoft.com/office/drawing/2014/main" xmlns="" val="20001"/>
                    </a:ext>
                  </a:extLst>
                </a:gridCol>
                <a:gridCol w="718290">
                  <a:extLst>
                    <a:ext uri="{9D8B030D-6E8A-4147-A177-3AD203B41FA5}">
                      <a16:colId xmlns:a16="http://schemas.microsoft.com/office/drawing/2014/main" xmlns="" val="20002"/>
                    </a:ext>
                  </a:extLst>
                </a:gridCol>
                <a:gridCol w="698902">
                  <a:extLst>
                    <a:ext uri="{9D8B030D-6E8A-4147-A177-3AD203B41FA5}">
                      <a16:colId xmlns:a16="http://schemas.microsoft.com/office/drawing/2014/main" xmlns="" val="20003"/>
                    </a:ext>
                  </a:extLst>
                </a:gridCol>
                <a:gridCol w="646155">
                  <a:extLst>
                    <a:ext uri="{9D8B030D-6E8A-4147-A177-3AD203B41FA5}">
                      <a16:colId xmlns:a16="http://schemas.microsoft.com/office/drawing/2014/main" xmlns="" val="20004"/>
                    </a:ext>
                  </a:extLst>
                </a:gridCol>
                <a:gridCol w="672528">
                  <a:extLst>
                    <a:ext uri="{9D8B030D-6E8A-4147-A177-3AD203B41FA5}">
                      <a16:colId xmlns:a16="http://schemas.microsoft.com/office/drawing/2014/main" xmlns="" val="20005"/>
                    </a:ext>
                  </a:extLst>
                </a:gridCol>
                <a:gridCol w="672528">
                  <a:extLst>
                    <a:ext uri="{9D8B030D-6E8A-4147-A177-3AD203B41FA5}">
                      <a16:colId xmlns:a16="http://schemas.microsoft.com/office/drawing/2014/main" xmlns="" val="20006"/>
                    </a:ext>
                  </a:extLst>
                </a:gridCol>
                <a:gridCol w="597802">
                  <a:extLst>
                    <a:ext uri="{9D8B030D-6E8A-4147-A177-3AD203B41FA5}">
                      <a16:colId xmlns:a16="http://schemas.microsoft.com/office/drawing/2014/main" xmlns="" val="20007"/>
                    </a:ext>
                  </a:extLst>
                </a:gridCol>
                <a:gridCol w="672525">
                  <a:extLst>
                    <a:ext uri="{9D8B030D-6E8A-4147-A177-3AD203B41FA5}">
                      <a16:colId xmlns:a16="http://schemas.microsoft.com/office/drawing/2014/main" xmlns="" val="20008"/>
                    </a:ext>
                  </a:extLst>
                </a:gridCol>
              </a:tblGrid>
              <a:tr h="190500">
                <a:tc>
                  <a:txBody>
                    <a:bodyPr/>
                    <a:lstStyle/>
                    <a:p>
                      <a:pPr algn="l" fontAlgn="b"/>
                      <a:r>
                        <a:rPr lang="nb-NO" sz="1400" b="0" i="0" u="none" strike="noStrike" dirty="0">
                          <a:solidFill>
                            <a:srgbClr val="000000"/>
                          </a:solidFill>
                          <a:effectLst/>
                          <a:latin typeface="Calibri" panose="020F0502020204030204" pitchFamily="34" charset="0"/>
                        </a:rPr>
                        <a:t> </a:t>
                      </a:r>
                    </a:p>
                  </a:txBody>
                  <a:tcPr marL="9525" marR="9525" marT="952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l" fontAlgn="b"/>
                      <a:r>
                        <a:rPr lang="nb-NO" sz="1400" b="1" i="0" u="none" strike="noStrike" dirty="0">
                          <a:solidFill>
                            <a:srgbClr val="000000"/>
                          </a:solidFill>
                          <a:effectLst/>
                          <a:latin typeface="Calibri" panose="020F0502020204030204" pitchFamily="34" charset="0"/>
                        </a:rPr>
                        <a:t>Sjåfør </a:t>
                      </a:r>
                      <a:r>
                        <a:rPr lang="nb-NO" sz="1400" b="1" i="0" u="none" strike="noStrike" dirty="0" err="1">
                          <a:solidFill>
                            <a:srgbClr val="000000"/>
                          </a:solidFill>
                          <a:effectLst/>
                          <a:latin typeface="Calibri" panose="020F0502020204030204" pitchFamily="34" charset="0"/>
                        </a:rPr>
                        <a:t>nr</a:t>
                      </a:r>
                      <a:endParaRPr lang="nb-NO" sz="1400" b="1" i="0" u="none" strike="noStrike" dirty="0">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b-NO" sz="1400" b="1" i="0" u="none" strike="noStrike" dirty="0">
                          <a:solidFill>
                            <a:srgbClr val="000000"/>
                          </a:solidFill>
                          <a:effectLst/>
                          <a:latin typeface="Calibri" panose="020F050202020403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b-NO" sz="1400" b="1" i="0" u="none" strike="noStrike" dirty="0">
                          <a:solidFill>
                            <a:srgbClr val="000000"/>
                          </a:solidFill>
                          <a:effectLst/>
                          <a:latin typeface="Calibri" panose="020F050202020403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b-NO" sz="1400" b="1" i="0" u="none" strike="noStrike">
                          <a:solidFill>
                            <a:srgbClr val="000000"/>
                          </a:solidFill>
                          <a:effectLst/>
                          <a:latin typeface="Calibri" panose="020F050202020403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b-NO" sz="1400" b="1" i="0" u="none" strike="noStrike">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b-NO" sz="1400" b="1" i="0" u="none" strike="noStrike">
                          <a:solidFill>
                            <a:srgbClr val="000000"/>
                          </a:solidFill>
                          <a:effectLst/>
                          <a:latin typeface="Calibri" panose="020F050202020403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b-NO" sz="1400" b="1" i="0" u="none" strike="noStrike">
                          <a:solidFill>
                            <a:srgbClr val="000000"/>
                          </a:solidFill>
                          <a:effectLst/>
                          <a:latin typeface="Calibri" panose="020F0502020204030204" pitchFamily="34" charset="0"/>
                        </a:rPr>
                        <a:t>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b-NO" sz="1400" b="1" i="0" u="none" strike="noStrike">
                          <a:solidFill>
                            <a:srgbClr val="000000"/>
                          </a:solidFill>
                          <a:effectLst/>
                          <a:latin typeface="Calibri" panose="020F0502020204030204" pitchFamily="34" charset="0"/>
                        </a:rPr>
                        <a:t>7</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0"/>
                  </a:ext>
                </a:extLst>
              </a:tr>
              <a:tr h="190500">
                <a:tc gridSpan="2">
                  <a:txBody>
                    <a:bodyPr/>
                    <a:lstStyle/>
                    <a:p>
                      <a:pPr algn="l" fontAlgn="b"/>
                      <a:r>
                        <a:rPr lang="sv-SE" sz="1400" b="1" i="0" u="none" strike="noStrike" dirty="0">
                          <a:solidFill>
                            <a:srgbClr val="000000"/>
                          </a:solidFill>
                          <a:effectLst/>
                          <a:latin typeface="Calibri" panose="020F0502020204030204" pitchFamily="34" charset="0"/>
                        </a:rPr>
                        <a:t>Distanse i mil (10 km)</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hMerge="1">
                  <a:txBody>
                    <a:bodyPr/>
                    <a:lstStyle/>
                    <a:p>
                      <a:endParaRPr lang="nb-NO"/>
                    </a:p>
                  </a:txBody>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10001"/>
                  </a:ext>
                </a:extLst>
              </a:tr>
              <a:tr h="190500">
                <a:tc>
                  <a:txBody>
                    <a:bodyPr/>
                    <a:lstStyle/>
                    <a:p>
                      <a:pPr algn="l" fontAlgn="b"/>
                      <a:r>
                        <a:rPr lang="nb-NO" sz="1400" b="1" i="0" u="none" strike="noStrike">
                          <a:solidFill>
                            <a:srgbClr val="000000"/>
                          </a:solidFill>
                          <a:effectLst/>
                          <a:latin typeface="Calibri" panose="020F0502020204030204" pitchFamily="34" charset="0"/>
                        </a:rPr>
                        <a:t>Tid 1. tur</a:t>
                      </a:r>
                    </a:p>
                  </a:txBody>
                  <a:tcPr marL="9525" marR="9525" marT="952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l" fontAlgn="b"/>
                      <a:r>
                        <a:rPr lang="nb-NO" sz="14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xmlns="" val="10002"/>
                  </a:ext>
                </a:extLst>
              </a:tr>
              <a:tr h="190500">
                <a:tc>
                  <a:txBody>
                    <a:bodyPr/>
                    <a:lstStyle/>
                    <a:p>
                      <a:pPr algn="l" fontAlgn="b"/>
                      <a:r>
                        <a:rPr lang="nb-NO" sz="1400" b="1" i="0" u="none" strike="noStrike">
                          <a:solidFill>
                            <a:srgbClr val="000000"/>
                          </a:solidFill>
                          <a:effectLst/>
                          <a:latin typeface="Calibri" panose="020F0502020204030204" pitchFamily="34" charset="0"/>
                        </a:rPr>
                        <a:t>Tid 2. tur</a:t>
                      </a:r>
                    </a:p>
                  </a:txBody>
                  <a:tcPr marL="9525" marR="9525" marT="952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nb-NO" sz="1400" b="0" i="0" u="none" strike="noStrike">
                          <a:solidFill>
                            <a:srgbClr val="000000"/>
                          </a:solidFill>
                          <a:effectLst/>
                          <a:latin typeface="Calibri" panose="020F0502020204030204" pitchFamily="34" charset="0"/>
                        </a:rPr>
                        <a:t> </a:t>
                      </a: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3"/>
                  </a:ext>
                </a:extLst>
              </a:tr>
              <a:tr h="190500">
                <a:tc gridSpan="2">
                  <a:txBody>
                    <a:bodyPr/>
                    <a:lstStyle/>
                    <a:p>
                      <a:pPr algn="l" fontAlgn="b"/>
                      <a:r>
                        <a:rPr lang="nb-NO" sz="1400" b="1" i="0" u="none" strike="noStrike">
                          <a:solidFill>
                            <a:srgbClr val="000000"/>
                          </a:solidFill>
                          <a:effectLst/>
                          <a:latin typeface="Calibri" panose="020F0502020204030204" pitchFamily="34" charset="0"/>
                        </a:rPr>
                        <a:t>"+/- tid (minutter)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nb-NO"/>
                    </a:p>
                  </a:txBody>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10004"/>
                  </a:ext>
                </a:extLst>
              </a:tr>
              <a:tr h="190500">
                <a:tc gridSpan="2">
                  <a:txBody>
                    <a:bodyPr/>
                    <a:lstStyle/>
                    <a:p>
                      <a:pPr algn="l" fontAlgn="b"/>
                      <a:r>
                        <a:rPr lang="nb-NO" sz="1400" b="1" i="0" u="none" strike="noStrike">
                          <a:solidFill>
                            <a:srgbClr val="000000"/>
                          </a:solidFill>
                          <a:effectLst/>
                          <a:latin typeface="Calibri" panose="020F0502020204030204" pitchFamily="34" charset="0"/>
                        </a:rPr>
                        <a:t>Ant. girskift 1. tur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nb-NO"/>
                    </a:p>
                  </a:txBody>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xmlns="" val="10005"/>
                  </a:ext>
                </a:extLst>
              </a:tr>
              <a:tr h="190500">
                <a:tc gridSpan="2">
                  <a:txBody>
                    <a:bodyPr/>
                    <a:lstStyle/>
                    <a:p>
                      <a:pPr algn="l" fontAlgn="b"/>
                      <a:r>
                        <a:rPr lang="nb-NO" sz="1400" b="1" i="0" u="none" strike="noStrike">
                          <a:solidFill>
                            <a:srgbClr val="000000"/>
                          </a:solidFill>
                          <a:effectLst/>
                          <a:latin typeface="Calibri" panose="020F0502020204030204" pitchFamily="34" charset="0"/>
                        </a:rPr>
                        <a:t>Ant. girskift 2. tur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nb-NO"/>
                    </a:p>
                  </a:txBody>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6"/>
                  </a:ext>
                </a:extLst>
              </a:tr>
              <a:tr h="190500">
                <a:tc gridSpan="2">
                  <a:txBody>
                    <a:bodyPr/>
                    <a:lstStyle/>
                    <a:p>
                      <a:pPr algn="l" fontAlgn="b"/>
                      <a:r>
                        <a:rPr lang="nb-NO" sz="1400" b="1" i="0" u="none" strike="noStrike">
                          <a:solidFill>
                            <a:srgbClr val="000000"/>
                          </a:solidFill>
                          <a:effectLst/>
                          <a:latin typeface="Calibri" panose="020F0502020204030204" pitchFamily="34" charset="0"/>
                        </a:rPr>
                        <a:t>"+/- antall girskift</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nb-NO"/>
                    </a:p>
                  </a:txBody>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10007"/>
                  </a:ext>
                </a:extLst>
              </a:tr>
              <a:tr h="190500">
                <a:tc gridSpan="2">
                  <a:txBody>
                    <a:bodyPr/>
                    <a:lstStyle/>
                    <a:p>
                      <a:pPr algn="l" fontAlgn="b"/>
                      <a:r>
                        <a:rPr lang="nb-NO" sz="1400" b="1" i="0" u="none" strike="noStrike">
                          <a:solidFill>
                            <a:srgbClr val="000000"/>
                          </a:solidFill>
                          <a:effectLst/>
                          <a:latin typeface="Calibri" panose="020F0502020204030204" pitchFamily="34" charset="0"/>
                        </a:rPr>
                        <a:t>Antall stopp 1. tur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nb-NO"/>
                    </a:p>
                  </a:txBody>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xmlns="" val="10008"/>
                  </a:ext>
                </a:extLst>
              </a:tr>
              <a:tr h="190500">
                <a:tc gridSpan="2">
                  <a:txBody>
                    <a:bodyPr/>
                    <a:lstStyle/>
                    <a:p>
                      <a:pPr algn="l" fontAlgn="b"/>
                      <a:r>
                        <a:rPr lang="nb-NO" sz="1400" b="1" i="0" u="none" strike="noStrike" dirty="0">
                          <a:solidFill>
                            <a:srgbClr val="000000"/>
                          </a:solidFill>
                          <a:effectLst/>
                          <a:latin typeface="Calibri" panose="020F0502020204030204" pitchFamily="34" charset="0"/>
                        </a:rPr>
                        <a:t>Antall stopp 2.tur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nb-NO"/>
                    </a:p>
                  </a:txBody>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09"/>
                  </a:ext>
                </a:extLst>
              </a:tr>
              <a:tr h="190500">
                <a:tc gridSpan="2">
                  <a:txBody>
                    <a:bodyPr/>
                    <a:lstStyle/>
                    <a:p>
                      <a:pPr algn="l" fontAlgn="b"/>
                      <a:r>
                        <a:rPr lang="nb-NO" sz="1400" b="1" i="0" u="none" strike="noStrike">
                          <a:solidFill>
                            <a:srgbClr val="000000"/>
                          </a:solidFill>
                          <a:effectLst/>
                          <a:latin typeface="Calibri" panose="020F0502020204030204" pitchFamily="34" charset="0"/>
                        </a:rPr>
                        <a:t>"+/- antall stopp</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nb-NO"/>
                    </a:p>
                  </a:txBody>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10010"/>
                  </a:ext>
                </a:extLst>
              </a:tr>
              <a:tr h="190500">
                <a:tc gridSpan="2">
                  <a:txBody>
                    <a:bodyPr/>
                    <a:lstStyle/>
                    <a:p>
                      <a:pPr algn="l" fontAlgn="b"/>
                      <a:r>
                        <a:rPr lang="nb-NO" sz="1400" b="1" i="0" u="none" strike="noStrike">
                          <a:solidFill>
                            <a:srgbClr val="000000"/>
                          </a:solidFill>
                          <a:effectLst/>
                          <a:latin typeface="Calibri" panose="020F0502020204030204" pitchFamily="34" charset="0"/>
                        </a:rPr>
                        <a:t>Drivstofforbruk 1.tur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hMerge="1">
                  <a:txBody>
                    <a:bodyPr/>
                    <a:lstStyle/>
                    <a:p>
                      <a:endParaRPr lang="nb-NO"/>
                    </a:p>
                  </a:txBody>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xmlns="" val="10011"/>
                  </a:ext>
                </a:extLst>
              </a:tr>
              <a:tr h="190500">
                <a:tc gridSpan="2">
                  <a:txBody>
                    <a:bodyPr/>
                    <a:lstStyle/>
                    <a:p>
                      <a:pPr algn="l" fontAlgn="b"/>
                      <a:r>
                        <a:rPr lang="nb-NO" sz="1400" b="1" i="0" u="none" strike="noStrike">
                          <a:solidFill>
                            <a:srgbClr val="000000"/>
                          </a:solidFill>
                          <a:effectLst/>
                          <a:latin typeface="Calibri" panose="020F0502020204030204" pitchFamily="34" charset="0"/>
                        </a:rPr>
                        <a:t>Drivstofforbruk 2. tur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nb-NO"/>
                    </a:p>
                  </a:txBody>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xmlns="" val="10012"/>
                  </a:ext>
                </a:extLst>
              </a:tr>
              <a:tr h="190500">
                <a:tc gridSpan="2">
                  <a:txBody>
                    <a:bodyPr/>
                    <a:lstStyle/>
                    <a:p>
                      <a:pPr algn="l" fontAlgn="b"/>
                      <a:r>
                        <a:rPr lang="nb-NO" sz="1400" b="1" i="0" u="none" strike="noStrike">
                          <a:solidFill>
                            <a:srgbClr val="000000"/>
                          </a:solidFill>
                          <a:effectLst/>
                          <a:latin typeface="Calibri" panose="020F0502020204030204" pitchFamily="34" charset="0"/>
                        </a:rPr>
                        <a:t>"+/- drivstofforbruk</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nb-NO"/>
                    </a:p>
                  </a:txBody>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10013"/>
                  </a:ext>
                </a:extLst>
              </a:tr>
              <a:tr h="190500">
                <a:tc gridSpan="2">
                  <a:txBody>
                    <a:bodyPr/>
                    <a:lstStyle/>
                    <a:p>
                      <a:pPr algn="l" fontAlgn="b"/>
                      <a:r>
                        <a:rPr lang="nb-NO" sz="1400" b="1" i="0" u="none" strike="noStrike">
                          <a:solidFill>
                            <a:srgbClr val="000000"/>
                          </a:solidFill>
                          <a:effectLst/>
                          <a:latin typeface="Calibri" panose="020F0502020204030204" pitchFamily="34" charset="0"/>
                        </a:rPr>
                        <a:t>Drivstoff literpris</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0000"/>
                    </a:solidFill>
                  </a:tcPr>
                </a:tc>
                <a:tc hMerge="1">
                  <a:txBody>
                    <a:bodyPr/>
                    <a:lstStyle/>
                    <a:p>
                      <a:endParaRPr lang="nb-NO"/>
                    </a:p>
                  </a:txBody>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00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0000"/>
                    </a:solidFill>
                  </a:tcPr>
                </a:tc>
                <a:extLst>
                  <a:ext uri="{0D108BD9-81ED-4DB2-BD59-A6C34878D82A}">
                    <a16:rowId xmlns:a16="http://schemas.microsoft.com/office/drawing/2014/main" xmlns="" val="10014"/>
                  </a:ext>
                </a:extLst>
              </a:tr>
              <a:tr h="190500">
                <a:tc gridSpan="2">
                  <a:txBody>
                    <a:bodyPr/>
                    <a:lstStyle/>
                    <a:p>
                      <a:pPr algn="l" fontAlgn="b"/>
                      <a:r>
                        <a:rPr lang="nb-NO" sz="1400" b="1" i="0" u="none" strike="noStrike">
                          <a:solidFill>
                            <a:srgbClr val="000000"/>
                          </a:solidFill>
                          <a:effectLst/>
                          <a:latin typeface="Calibri" panose="020F0502020204030204" pitchFamily="34" charset="0"/>
                        </a:rPr>
                        <a:t>Kjørte mil (10 km) pr år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0000"/>
                    </a:solidFill>
                  </a:tcPr>
                </a:tc>
                <a:tc hMerge="1">
                  <a:txBody>
                    <a:bodyPr/>
                    <a:lstStyle/>
                    <a:p>
                      <a:endParaRPr lang="nb-NO"/>
                    </a:p>
                  </a:txBody>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0015"/>
                  </a:ext>
                </a:extLst>
              </a:tr>
              <a:tr h="190500">
                <a:tc gridSpan="2">
                  <a:txBody>
                    <a:bodyPr/>
                    <a:lstStyle/>
                    <a:p>
                      <a:pPr algn="l" fontAlgn="b"/>
                      <a:r>
                        <a:rPr lang="nb-NO" sz="1400" b="1" i="0" u="none" strike="noStrike">
                          <a:solidFill>
                            <a:srgbClr val="000000"/>
                          </a:solidFill>
                          <a:effectLst/>
                          <a:latin typeface="Calibri" panose="020F0502020204030204" pitchFamily="34" charset="0"/>
                        </a:rPr>
                        <a:t>"+/-  pr år i liter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F0"/>
                    </a:solidFill>
                  </a:tcPr>
                </a:tc>
                <a:tc hMerge="1">
                  <a:txBody>
                    <a:bodyPr/>
                    <a:lstStyle/>
                    <a:p>
                      <a:endParaRPr lang="nb-NO"/>
                    </a:p>
                  </a:txBody>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F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F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F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F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F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F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F0"/>
                    </a:solidFill>
                  </a:tcPr>
                </a:tc>
                <a:extLst>
                  <a:ext uri="{0D108BD9-81ED-4DB2-BD59-A6C34878D82A}">
                    <a16:rowId xmlns:a16="http://schemas.microsoft.com/office/drawing/2014/main" xmlns="" val="10016"/>
                  </a:ext>
                </a:extLst>
              </a:tr>
              <a:tr h="190500">
                <a:tc gridSpan="2">
                  <a:txBody>
                    <a:bodyPr/>
                    <a:lstStyle/>
                    <a:p>
                      <a:pPr algn="l" fontAlgn="b"/>
                      <a:r>
                        <a:rPr lang="nb-NO" sz="1400" b="1" i="0" u="none" strike="noStrike">
                          <a:solidFill>
                            <a:srgbClr val="000000"/>
                          </a:solidFill>
                          <a:effectLst/>
                          <a:latin typeface="Calibri" panose="020F0502020204030204" pitchFamily="34" charset="0"/>
                        </a:rPr>
                        <a:t>"+/- pr år i kr</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nb-NO"/>
                    </a:p>
                  </a:txBody>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10017"/>
                  </a:ext>
                </a:extLst>
              </a:tr>
              <a:tr h="200025">
                <a:tc gridSpan="2">
                  <a:txBody>
                    <a:bodyPr/>
                    <a:lstStyle/>
                    <a:p>
                      <a:pPr algn="l" fontAlgn="b"/>
                      <a:r>
                        <a:rPr lang="nb-NO" sz="1400" b="1" i="0" u="none" strike="noStrike" dirty="0">
                          <a:solidFill>
                            <a:srgbClr val="000000"/>
                          </a:solidFill>
                          <a:effectLst/>
                          <a:latin typeface="Calibri" panose="020F0502020204030204" pitchFamily="34" charset="0"/>
                        </a:rPr>
                        <a:t>"+/- utslipp kg </a:t>
                      </a:r>
                      <a:r>
                        <a:rPr lang="nb-NO" sz="1400" b="1" i="0" u="none" strike="noStrike" dirty="0" smtClean="0">
                          <a:solidFill>
                            <a:srgbClr val="000000"/>
                          </a:solidFill>
                          <a:effectLst/>
                          <a:latin typeface="Calibri" panose="020F0502020204030204" pitchFamily="34" charset="0"/>
                        </a:rPr>
                        <a:t>CO</a:t>
                      </a:r>
                      <a:r>
                        <a:rPr lang="nb-NO" sz="1400" b="1" i="0" u="none" strike="noStrike" baseline="-25000" dirty="0" smtClean="0">
                          <a:solidFill>
                            <a:srgbClr val="000000"/>
                          </a:solidFill>
                          <a:effectLst/>
                          <a:latin typeface="Calibri" panose="020F0502020204030204" pitchFamily="34" charset="0"/>
                        </a:rPr>
                        <a:t>2</a:t>
                      </a:r>
                      <a:r>
                        <a:rPr lang="nb-NO" sz="1400" b="1" i="0" u="none" strike="noStrike" dirty="0" smtClean="0">
                          <a:solidFill>
                            <a:srgbClr val="000000"/>
                          </a:solidFill>
                          <a:effectLst/>
                          <a:latin typeface="Calibri" panose="020F0502020204030204" pitchFamily="34" charset="0"/>
                        </a:rPr>
                        <a:t> (Ant. liter diesel x 2,73)</a:t>
                      </a:r>
                      <a:endParaRPr lang="nb-NO" sz="14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nb-NO"/>
                    </a:p>
                  </a:txBody>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endParaRPr lang="nb-NO"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10018"/>
                  </a:ext>
                </a:extLst>
              </a:tr>
            </a:tbl>
          </a:graphicData>
        </a:graphic>
      </p:graphicFrame>
    </p:spTree>
    <p:extLst>
      <p:ext uri="{BB962C8B-B14F-4D97-AF65-F5344CB8AC3E}">
        <p14:creationId xmlns:p14="http://schemas.microsoft.com/office/powerpoint/2010/main" val="16466415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73224" y="927695"/>
            <a:ext cx="7859216" cy="773113"/>
          </a:xfrm>
        </p:spPr>
        <p:txBody>
          <a:bodyPr/>
          <a:lstStyle/>
          <a:p>
            <a:pPr algn="ctr"/>
            <a:r>
              <a:rPr lang="nb-NO" dirty="0" smtClean="0"/>
              <a:t>REFERANSER</a:t>
            </a:r>
            <a:endParaRPr lang="nb-NO" dirty="0"/>
          </a:p>
        </p:txBody>
      </p:sp>
      <p:graphicFrame>
        <p:nvGraphicFramePr>
          <p:cNvPr id="4" name="Plassholder for innhold 3"/>
          <p:cNvGraphicFramePr>
            <a:graphicFrameLocks noGrp="1"/>
          </p:cNvGraphicFramePr>
          <p:nvPr>
            <p:ph idx="1"/>
            <p:extLst>
              <p:ext uri="{D42A27DB-BD31-4B8C-83A1-F6EECF244321}">
                <p14:modId xmlns:p14="http://schemas.microsoft.com/office/powerpoint/2010/main" val="3310936931"/>
              </p:ext>
            </p:extLst>
          </p:nvPr>
        </p:nvGraphicFramePr>
        <p:xfrm>
          <a:off x="830660" y="2313404"/>
          <a:ext cx="7344816" cy="3337560"/>
        </p:xfrm>
        <a:graphic>
          <a:graphicData uri="http://schemas.openxmlformats.org/drawingml/2006/table">
            <a:tbl>
              <a:tblPr firstRow="1" bandRow="1">
                <a:tableStyleId>{5C22544A-7EE6-4342-B048-85BDC9FD1C3A}</a:tableStyleId>
              </a:tblPr>
              <a:tblGrid>
                <a:gridCol w="908959"/>
                <a:gridCol w="5205566"/>
                <a:gridCol w="1230291"/>
              </a:tblGrid>
              <a:tr h="135841">
                <a:tc>
                  <a:txBody>
                    <a:bodyPr/>
                    <a:lstStyle/>
                    <a:p>
                      <a:r>
                        <a:rPr lang="nb-NO" dirty="0" smtClean="0"/>
                        <a:t>Lysark </a:t>
                      </a:r>
                      <a:r>
                        <a:rPr lang="nb-NO" dirty="0" err="1" smtClean="0"/>
                        <a:t>nr</a:t>
                      </a:r>
                      <a:endParaRPr lang="nb-NO" dirty="0"/>
                    </a:p>
                  </a:txBody>
                  <a:tcPr/>
                </a:tc>
                <a:tc>
                  <a:txBody>
                    <a:bodyPr/>
                    <a:lstStyle/>
                    <a:p>
                      <a:endParaRPr lang="nb-NO"/>
                    </a:p>
                  </a:txBody>
                  <a:tcPr/>
                </a:tc>
                <a:tc>
                  <a:txBody>
                    <a:bodyPr/>
                    <a:lstStyle/>
                    <a:p>
                      <a:r>
                        <a:rPr lang="nb-NO" dirty="0" smtClean="0"/>
                        <a:t>Side/dato</a:t>
                      </a:r>
                      <a:endParaRPr lang="nb-NO" dirty="0"/>
                    </a:p>
                  </a:txBody>
                  <a:tcPr/>
                </a:tc>
              </a:tr>
              <a:tr h="370840">
                <a:tc>
                  <a:txBody>
                    <a:bodyPr/>
                    <a:lstStyle/>
                    <a:p>
                      <a:r>
                        <a:rPr lang="nb-NO" dirty="0" smtClean="0"/>
                        <a:t>6, 10, 11</a:t>
                      </a:r>
                      <a:endParaRPr lang="nb-NO" dirty="0"/>
                    </a:p>
                  </a:txBody>
                  <a:tcPr/>
                </a:tc>
                <a:tc>
                  <a:txBody>
                    <a:bodyPr/>
                    <a:lstStyle/>
                    <a:p>
                      <a:r>
                        <a:rPr lang="nb-NO" dirty="0" smtClean="0"/>
                        <a:t>Statistisk</a:t>
                      </a:r>
                      <a:r>
                        <a:rPr lang="nb-NO" baseline="0" dirty="0" smtClean="0"/>
                        <a:t> sentralbyrå</a:t>
                      </a:r>
                      <a:endParaRPr lang="nb-NO" dirty="0"/>
                    </a:p>
                  </a:txBody>
                  <a:tcPr/>
                </a:tc>
                <a:tc>
                  <a:txBody>
                    <a:bodyPr/>
                    <a:lstStyle/>
                    <a:p>
                      <a:r>
                        <a:rPr lang="nb-NO" dirty="0" smtClean="0"/>
                        <a:t>2017</a:t>
                      </a:r>
                      <a:endParaRPr lang="nb-NO" dirty="0"/>
                    </a:p>
                  </a:txBody>
                  <a:tcPr/>
                </a:tc>
              </a:tr>
              <a:tr h="370840">
                <a:tc>
                  <a:txBody>
                    <a:bodyPr/>
                    <a:lstStyle/>
                    <a:p>
                      <a:r>
                        <a:rPr lang="nb-NO" dirty="0" smtClean="0"/>
                        <a:t>7</a:t>
                      </a:r>
                      <a:endParaRPr lang="nb-NO" dirty="0"/>
                    </a:p>
                  </a:txBody>
                  <a:tcPr/>
                </a:tc>
                <a:tc>
                  <a:txBody>
                    <a:bodyPr/>
                    <a:lstStyle/>
                    <a:p>
                      <a:r>
                        <a:rPr lang="nb-NO" dirty="0" smtClean="0"/>
                        <a:t>Trygg Trafikk</a:t>
                      </a:r>
                      <a:endParaRPr lang="nb-NO" dirty="0"/>
                    </a:p>
                  </a:txBody>
                  <a:tcPr/>
                </a:tc>
                <a:tc>
                  <a:txBody>
                    <a:bodyPr/>
                    <a:lstStyle/>
                    <a:p>
                      <a:r>
                        <a:rPr lang="nb-NO" dirty="0" smtClean="0"/>
                        <a:t>01.01. 17</a:t>
                      </a:r>
                      <a:endParaRPr lang="nb-NO" dirty="0"/>
                    </a:p>
                  </a:txBody>
                  <a:tcPr/>
                </a:tc>
              </a:tr>
              <a:tr h="370840">
                <a:tc>
                  <a:txBody>
                    <a:bodyPr/>
                    <a:lstStyle/>
                    <a:p>
                      <a:r>
                        <a:rPr lang="nb-NO" dirty="0" smtClean="0"/>
                        <a:t>8-9</a:t>
                      </a:r>
                      <a:endParaRPr lang="nb-NO" dirty="0"/>
                    </a:p>
                  </a:txBody>
                  <a:tcPr/>
                </a:tc>
                <a:tc>
                  <a:txBody>
                    <a:bodyPr/>
                    <a:lstStyle/>
                    <a:p>
                      <a:r>
                        <a:rPr lang="nb-NO" dirty="0" smtClean="0"/>
                        <a:t>Statens vegvesen</a:t>
                      </a:r>
                    </a:p>
                    <a:p>
                      <a:endParaRPr lang="nb-NO" dirty="0"/>
                    </a:p>
                  </a:txBody>
                  <a:tcPr/>
                </a:tc>
                <a:tc>
                  <a:txBody>
                    <a:bodyPr/>
                    <a:lstStyle/>
                    <a:p>
                      <a:r>
                        <a:rPr lang="nb-NO" dirty="0" smtClean="0"/>
                        <a:t>2017</a:t>
                      </a:r>
                      <a:endParaRPr lang="nb-NO" dirty="0"/>
                    </a:p>
                  </a:txBody>
                  <a:tcPr/>
                </a:tc>
              </a:tr>
              <a:tr h="370840">
                <a:tc>
                  <a:txBody>
                    <a:bodyPr/>
                    <a:lstStyle/>
                    <a:p>
                      <a:r>
                        <a:rPr lang="nb-NO" dirty="0" smtClean="0"/>
                        <a:t>12</a:t>
                      </a:r>
                      <a:endParaRPr lang="nb-NO" dirty="0"/>
                    </a:p>
                  </a:txBody>
                  <a:tcPr/>
                </a:tc>
                <a:tc>
                  <a:txBody>
                    <a:bodyPr/>
                    <a:lstStyle/>
                    <a:p>
                      <a:r>
                        <a:rPr lang="nb-NO" dirty="0" smtClean="0"/>
                        <a:t>https://www.ssb.no/transport-og-reiseliv/statistikker/vtu/aar/2016-05-31/01.09.17</a:t>
                      </a:r>
                    </a:p>
                    <a:p>
                      <a:endParaRPr lang="nb-NO" dirty="0"/>
                    </a:p>
                  </a:txBody>
                  <a:tcPr/>
                </a:tc>
                <a:tc>
                  <a:txBody>
                    <a:bodyPr/>
                    <a:lstStyle/>
                    <a:p>
                      <a:endParaRPr lang="nb-NO" dirty="0"/>
                    </a:p>
                  </a:txBody>
                  <a:tcPr/>
                </a:tc>
              </a:tr>
              <a:tr h="370840">
                <a:tc>
                  <a:txBody>
                    <a:bodyPr/>
                    <a:lstStyle/>
                    <a:p>
                      <a:r>
                        <a:rPr lang="nb-NO" sz="1350" dirty="0" smtClean="0"/>
                        <a:t>14</a:t>
                      </a:r>
                      <a:endParaRPr lang="nb-NO" sz="135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dirty="0" smtClean="0">
                          <a:ln>
                            <a:noFill/>
                          </a:ln>
                          <a:solidFill>
                            <a:srgbClr val="001423"/>
                          </a:solidFill>
                          <a:effectLst/>
                          <a:uLnTx/>
                          <a:uFillTx/>
                          <a:latin typeface="+mn-lt"/>
                          <a:ea typeface="+mn-ea"/>
                          <a:cs typeface="+mn-cs"/>
                        </a:rPr>
                        <a:t>https://www.ssb.no/transport-og-reiseliv/statistikker/vtu/aar/2016-05-31/01.09.17</a:t>
                      </a:r>
                      <a:endParaRPr kumimoji="0" lang="nb-NO" sz="1350" b="0" i="0" u="none" strike="noStrike" kern="1200" cap="none" spc="0" normalizeH="0" baseline="0" noProof="0" dirty="0">
                        <a:ln>
                          <a:noFill/>
                        </a:ln>
                        <a:solidFill>
                          <a:srgbClr val="001423"/>
                        </a:solidFill>
                        <a:effectLst/>
                        <a:uLnTx/>
                        <a:uFillTx/>
                        <a:latin typeface="+mn-lt"/>
                        <a:ea typeface="+mn-ea"/>
                        <a:cs typeface="+mn-cs"/>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smtClean="0">
                          <a:ln>
                            <a:noFill/>
                          </a:ln>
                          <a:solidFill>
                            <a:srgbClr val="001423"/>
                          </a:solidFill>
                          <a:effectLst/>
                          <a:uLnTx/>
                          <a:uFillTx/>
                          <a:latin typeface="+mn-lt"/>
                          <a:ea typeface="+mn-ea"/>
                          <a:cs typeface="+mn-cs"/>
                        </a:rPr>
                        <a:t>25.11.15</a:t>
                      </a:r>
                      <a:endParaRPr lang="nb-NO" dirty="0" smtClean="0"/>
                    </a:p>
                    <a:p>
                      <a:endParaRPr lang="nb-NO" dirty="0"/>
                    </a:p>
                  </a:txBody>
                  <a:tcPr/>
                </a:tc>
              </a:tr>
              <a:tr h="370840">
                <a:tc>
                  <a:txBody>
                    <a:bodyPr/>
                    <a:lstStyle/>
                    <a:p>
                      <a:endParaRPr lang="nb-NO" dirty="0"/>
                    </a:p>
                  </a:txBody>
                  <a:tcPr/>
                </a:tc>
                <a:tc>
                  <a:txBody>
                    <a:bodyPr/>
                    <a:lstStyle/>
                    <a:p>
                      <a:endParaRPr lang="nb-NO" dirty="0"/>
                    </a:p>
                  </a:txBody>
                  <a:tcPr/>
                </a:tc>
                <a:tc>
                  <a:txBody>
                    <a:bodyPr/>
                    <a:lstStyle/>
                    <a:p>
                      <a:endParaRPr lang="nb-NO" dirty="0"/>
                    </a:p>
                  </a:txBody>
                  <a:tcPr/>
                </a:tc>
              </a:tr>
            </a:tbl>
          </a:graphicData>
        </a:graphic>
      </p:graphicFrame>
    </p:spTree>
    <p:extLst>
      <p:ext uri="{BB962C8B-B14F-4D97-AF65-F5344CB8AC3E}">
        <p14:creationId xmlns:p14="http://schemas.microsoft.com/office/powerpoint/2010/main" val="34683036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title"/>
          </p:nvPr>
        </p:nvSpPr>
        <p:spPr>
          <a:xfrm>
            <a:off x="683568" y="548778"/>
            <a:ext cx="7726313" cy="638175"/>
          </a:xfrm>
        </p:spPr>
        <p:txBody>
          <a:bodyPr/>
          <a:lstStyle/>
          <a:p>
            <a:pPr algn="ctr"/>
            <a:r>
              <a:rPr lang="nb-NO" sz="3600" dirty="0" smtClean="0">
                <a:latin typeface="Lato Light" panose="020F0302020204030203"/>
              </a:rPr>
              <a:t>Risiko i trafikken</a:t>
            </a:r>
            <a:endParaRPr lang="nb-NO" dirty="0">
              <a:latin typeface="Lato Light" panose="020F0302020204030203"/>
            </a:endParaRPr>
          </a:p>
        </p:txBody>
      </p:sp>
      <p:sp>
        <p:nvSpPr>
          <p:cNvPr id="5" name="Plassholder for innhold 4"/>
          <p:cNvSpPr>
            <a:spLocks noGrp="1"/>
          </p:cNvSpPr>
          <p:nvPr>
            <p:ph sz="half" idx="1"/>
          </p:nvPr>
        </p:nvSpPr>
        <p:spPr>
          <a:xfrm>
            <a:off x="638482" y="1504677"/>
            <a:ext cx="4829442" cy="2424316"/>
          </a:xfrm>
        </p:spPr>
        <p:txBody>
          <a:bodyPr/>
          <a:lstStyle/>
          <a:p>
            <a:pPr>
              <a:buNone/>
            </a:pPr>
            <a:r>
              <a:rPr lang="nb-NO" sz="2000" b="1" dirty="0" smtClean="0"/>
              <a:t>Av menneskelige lidelser «kostet» trafikken:</a:t>
            </a:r>
          </a:p>
          <a:p>
            <a:pPr>
              <a:buNone/>
            </a:pPr>
            <a:r>
              <a:rPr lang="nb-NO" sz="2000" b="1" dirty="0" smtClean="0"/>
              <a:t>		 </a:t>
            </a:r>
            <a:r>
              <a:rPr lang="nb-NO" sz="2000" b="1" dirty="0" smtClean="0">
                <a:solidFill>
                  <a:schemeClr val="accent3">
                    <a:lumMod val="75000"/>
                  </a:schemeClr>
                </a:solidFill>
              </a:rPr>
              <a:t>		 	 </a:t>
            </a:r>
            <a:r>
              <a:rPr lang="nb-NO" sz="2000" b="1" dirty="0" smtClean="0">
                <a:solidFill>
                  <a:schemeClr val="bg2">
                    <a:lumMod val="50000"/>
                    <a:lumOff val="50000"/>
                  </a:schemeClr>
                </a:solidFill>
              </a:rPr>
              <a:t>	  	 	</a:t>
            </a:r>
          </a:p>
          <a:p>
            <a:pPr>
              <a:buNone/>
            </a:pPr>
            <a:r>
              <a:rPr lang="nb-NO" sz="2000" b="1" dirty="0" smtClean="0">
                <a:solidFill>
                  <a:schemeClr val="accent3">
                    <a:lumMod val="75000"/>
                  </a:schemeClr>
                </a:solidFill>
              </a:rPr>
              <a:t>	  	   	</a:t>
            </a:r>
          </a:p>
          <a:p>
            <a:pPr>
              <a:buNone/>
            </a:pPr>
            <a:r>
              <a:rPr lang="nb-NO" sz="2000" b="1" dirty="0" smtClean="0"/>
              <a:t>			 </a:t>
            </a:r>
            <a:r>
              <a:rPr lang="nb-NO" sz="2000" dirty="0"/>
              <a:t>	</a:t>
            </a:r>
            <a:r>
              <a:rPr lang="nb-NO" sz="2000" dirty="0" smtClean="0"/>
              <a:t>   		</a:t>
            </a:r>
            <a:endParaRPr lang="nb-NO" sz="2000" b="1" dirty="0" smtClean="0">
              <a:solidFill>
                <a:schemeClr val="accent3">
                  <a:lumMod val="75000"/>
                </a:schemeClr>
              </a:solidFill>
            </a:endParaRPr>
          </a:p>
          <a:p>
            <a:pPr>
              <a:buNone/>
            </a:pPr>
            <a:r>
              <a:rPr lang="nb-NO" sz="1050" dirty="0" smtClean="0"/>
              <a:t>  </a:t>
            </a:r>
          </a:p>
        </p:txBody>
      </p:sp>
      <p:sp>
        <p:nvSpPr>
          <p:cNvPr id="8" name="TekstSylinder 7"/>
          <p:cNvSpPr txBox="1"/>
          <p:nvPr/>
        </p:nvSpPr>
        <p:spPr>
          <a:xfrm>
            <a:off x="7236296" y="5177085"/>
            <a:ext cx="1008112" cy="253916"/>
          </a:xfrm>
          <a:prstGeom prst="rect">
            <a:avLst/>
          </a:prstGeom>
          <a:noFill/>
        </p:spPr>
        <p:txBody>
          <a:bodyPr wrap="square" rtlCol="0">
            <a:spAutoFit/>
          </a:bodyPr>
          <a:lstStyle/>
          <a:p>
            <a:r>
              <a:rPr lang="nb-NO" sz="1050" dirty="0" smtClean="0"/>
              <a:t>© Politiet</a:t>
            </a:r>
            <a:endParaRPr lang="nb-NO" sz="1050" dirty="0"/>
          </a:p>
        </p:txBody>
      </p:sp>
      <p:sp>
        <p:nvSpPr>
          <p:cNvPr id="2" name="Rektangel 1"/>
          <p:cNvSpPr/>
          <p:nvPr/>
        </p:nvSpPr>
        <p:spPr>
          <a:xfrm>
            <a:off x="5054156" y="5840988"/>
            <a:ext cx="25734930" cy="369332"/>
          </a:xfrm>
          <a:prstGeom prst="rect">
            <a:avLst/>
          </a:prstGeom>
        </p:spPr>
        <p:txBody>
          <a:bodyPr wrap="none">
            <a:spAutoFit/>
          </a:bodyPr>
          <a:lstStyle/>
          <a:p>
            <a:r>
              <a:rPr lang="nb-NO" sz="1400" dirty="0" smtClean="0">
                <a:latin typeface="Arial Narrow" panose="020B0606020202030204" pitchFamily="34" charset="0"/>
              </a:rPr>
              <a:t>Kilde: SSB og Statens vegvesen</a:t>
            </a:r>
            <a:r>
              <a:rPr lang="nb-NO" dirty="0" smtClean="0">
                <a:latin typeface="Arial Narrow" panose="020B0606020202030204" pitchFamily="34" charset="0"/>
              </a:rPr>
              <a:t>                                                                                                                                                                                                                        </a:t>
            </a:r>
            <a:r>
              <a:rPr lang="nb-NO" dirty="0" smtClean="0"/>
              <a:t>SSB </a:t>
            </a:r>
            <a:r>
              <a:rPr lang="nb-NO" dirty="0"/>
              <a:t>og </a:t>
            </a:r>
            <a:r>
              <a:rPr lang="nb-NO" dirty="0" smtClean="0"/>
              <a:t>                                                                                                                                                                              </a:t>
            </a:r>
            <a:endParaRPr lang="nb-NO" dirty="0"/>
          </a:p>
        </p:txBody>
      </p:sp>
      <p:sp>
        <p:nvSpPr>
          <p:cNvPr id="7" name="Rektangel 6"/>
          <p:cNvSpPr/>
          <p:nvPr/>
        </p:nvSpPr>
        <p:spPr>
          <a:xfrm>
            <a:off x="650473" y="3903461"/>
            <a:ext cx="7941314" cy="2277547"/>
          </a:xfrm>
          <a:prstGeom prst="rect">
            <a:avLst/>
          </a:prstGeom>
        </p:spPr>
        <p:txBody>
          <a:bodyPr wrap="square">
            <a:spAutoFit/>
          </a:bodyPr>
          <a:lstStyle/>
          <a:p>
            <a:r>
              <a:rPr lang="nb-NO" sz="2000" b="1" dirty="0">
                <a:solidFill>
                  <a:schemeClr val="bg2"/>
                </a:solidFill>
                <a:latin typeface="Lato Light" panose="020F0302020204030203"/>
              </a:rPr>
              <a:t>Alvorlige </a:t>
            </a:r>
            <a:r>
              <a:rPr lang="nb-NO" sz="2000" b="1" dirty="0" smtClean="0">
                <a:solidFill>
                  <a:schemeClr val="bg2"/>
                </a:solidFill>
                <a:latin typeface="Lato Light" panose="020F0302020204030203"/>
              </a:rPr>
              <a:t>vogntogulykker</a:t>
            </a:r>
          </a:p>
          <a:p>
            <a:r>
              <a:rPr lang="nb-NO" sz="2000" dirty="0" smtClean="0">
                <a:solidFill>
                  <a:schemeClr val="bg2"/>
                </a:solidFill>
                <a:latin typeface="Lato Light" panose="020F0302020204030203"/>
              </a:rPr>
              <a:t>I 2015 </a:t>
            </a:r>
            <a:r>
              <a:rPr lang="nb-NO" sz="2000" dirty="0" smtClean="0">
                <a:solidFill>
                  <a:schemeClr val="accent3">
                    <a:lumMod val="75000"/>
                  </a:schemeClr>
                </a:solidFill>
                <a:latin typeface="Lato Light" panose="020F0302020204030203"/>
              </a:rPr>
              <a:t>omkom </a:t>
            </a:r>
            <a:r>
              <a:rPr lang="nb-NO" sz="2000" b="1" dirty="0">
                <a:solidFill>
                  <a:schemeClr val="accent3">
                    <a:lumMod val="75000"/>
                  </a:schemeClr>
                </a:solidFill>
                <a:latin typeface="Lato Light" panose="020F0302020204030203"/>
              </a:rPr>
              <a:t>16</a:t>
            </a:r>
            <a:r>
              <a:rPr lang="nb-NO" sz="2000" dirty="0">
                <a:solidFill>
                  <a:schemeClr val="accent3">
                    <a:lumMod val="75000"/>
                  </a:schemeClr>
                </a:solidFill>
                <a:latin typeface="Lato Light" panose="020F0302020204030203"/>
              </a:rPr>
              <a:t> personer </a:t>
            </a:r>
            <a:r>
              <a:rPr lang="nb-NO" sz="2000" dirty="0" smtClean="0">
                <a:solidFill>
                  <a:schemeClr val="bg2"/>
                </a:solidFill>
                <a:latin typeface="Lato Light" panose="020F0302020204030203"/>
              </a:rPr>
              <a:t>i </a:t>
            </a:r>
            <a:r>
              <a:rPr lang="nb-NO" sz="2000" dirty="0">
                <a:solidFill>
                  <a:schemeClr val="bg2"/>
                </a:solidFill>
                <a:latin typeface="Lato Light" panose="020F0302020204030203"/>
              </a:rPr>
              <a:t>ulykker hvor </a:t>
            </a:r>
            <a:r>
              <a:rPr lang="nb-NO" sz="2000" dirty="0">
                <a:solidFill>
                  <a:schemeClr val="accent3">
                    <a:lumMod val="75000"/>
                  </a:schemeClr>
                </a:solidFill>
                <a:latin typeface="Lato Light" panose="020F0302020204030203"/>
              </a:rPr>
              <a:t>vogntog</a:t>
            </a:r>
            <a:r>
              <a:rPr lang="nb-NO" sz="2000" dirty="0">
                <a:solidFill>
                  <a:schemeClr val="bg2"/>
                </a:solidFill>
                <a:latin typeface="Lato Light" panose="020F0302020204030203"/>
              </a:rPr>
              <a:t> var innblandet mot </a:t>
            </a:r>
            <a:r>
              <a:rPr lang="nb-NO" sz="2000" b="1" dirty="0">
                <a:solidFill>
                  <a:schemeClr val="accent3">
                    <a:lumMod val="75000"/>
                  </a:schemeClr>
                </a:solidFill>
                <a:latin typeface="Lato Light" panose="020F0302020204030203"/>
              </a:rPr>
              <a:t>17</a:t>
            </a:r>
            <a:r>
              <a:rPr lang="nb-NO" sz="2000" dirty="0">
                <a:solidFill>
                  <a:schemeClr val="bg2"/>
                </a:solidFill>
                <a:latin typeface="Lato Light" panose="020F0302020204030203"/>
              </a:rPr>
              <a:t> i 2014. </a:t>
            </a:r>
            <a:r>
              <a:rPr lang="nb-NO" sz="2000" dirty="0">
                <a:solidFill>
                  <a:srgbClr val="C00000"/>
                </a:solidFill>
                <a:latin typeface="Lato Light" panose="020F0302020204030203"/>
              </a:rPr>
              <a:t>11</a:t>
            </a:r>
            <a:r>
              <a:rPr lang="nb-NO" sz="2000" dirty="0">
                <a:solidFill>
                  <a:schemeClr val="bg2"/>
                </a:solidFill>
                <a:latin typeface="Lato Light" panose="020F0302020204030203"/>
              </a:rPr>
              <a:t> av de omkomne satt i en personbil og</a:t>
            </a:r>
            <a:r>
              <a:rPr lang="nb-NO" sz="2000" dirty="0">
                <a:solidFill>
                  <a:srgbClr val="FF0000"/>
                </a:solidFill>
                <a:latin typeface="Lato Light" panose="020F0302020204030203"/>
              </a:rPr>
              <a:t> </a:t>
            </a:r>
            <a:r>
              <a:rPr lang="nb-NO" sz="2000" dirty="0">
                <a:solidFill>
                  <a:srgbClr val="C00000"/>
                </a:solidFill>
                <a:latin typeface="Lato Light" panose="020F0302020204030203"/>
              </a:rPr>
              <a:t>3</a:t>
            </a:r>
            <a:r>
              <a:rPr lang="nb-NO" sz="2000" dirty="0">
                <a:solidFill>
                  <a:srgbClr val="FF0000"/>
                </a:solidFill>
                <a:latin typeface="Lato Light" panose="020F0302020204030203"/>
              </a:rPr>
              <a:t> </a:t>
            </a:r>
            <a:r>
              <a:rPr lang="nb-NO" sz="2000" dirty="0">
                <a:solidFill>
                  <a:schemeClr val="bg2"/>
                </a:solidFill>
                <a:latin typeface="Lato Light" panose="020F0302020204030203"/>
              </a:rPr>
              <a:t>i vogntog. </a:t>
            </a:r>
            <a:endParaRPr lang="nb-NO" sz="2000" dirty="0" smtClean="0">
              <a:solidFill>
                <a:schemeClr val="bg2"/>
              </a:solidFill>
              <a:latin typeface="Lato Light" panose="020F0302020204030203"/>
            </a:endParaRPr>
          </a:p>
          <a:p>
            <a:r>
              <a:rPr lang="nb-NO" sz="2000" dirty="0" smtClean="0">
                <a:solidFill>
                  <a:schemeClr val="bg2"/>
                </a:solidFill>
                <a:latin typeface="Lato Light" panose="020F0302020204030203"/>
              </a:rPr>
              <a:t>I </a:t>
            </a:r>
            <a:r>
              <a:rPr lang="nb-NO" sz="2000" dirty="0">
                <a:solidFill>
                  <a:schemeClr val="bg2"/>
                </a:solidFill>
                <a:latin typeface="Lato Light" panose="020F0302020204030203"/>
              </a:rPr>
              <a:t>alt var 134 vogntog innblandet i en trafikkulykke med personskade mot 158 i 2014</a:t>
            </a:r>
            <a:r>
              <a:rPr lang="nb-NO" sz="2000" dirty="0" smtClean="0">
                <a:solidFill>
                  <a:schemeClr val="bg2"/>
                </a:solidFill>
                <a:latin typeface="Lato Light" panose="020F0302020204030203"/>
              </a:rPr>
              <a:t>.</a:t>
            </a:r>
            <a:endParaRPr lang="nb-NO" sz="2000" dirty="0">
              <a:solidFill>
                <a:schemeClr val="bg2"/>
              </a:solidFill>
              <a:latin typeface="Lato Light" panose="020F0302020204030203"/>
            </a:endParaRPr>
          </a:p>
          <a:p>
            <a:r>
              <a:rPr lang="nb-NO" sz="2000" dirty="0">
                <a:solidFill>
                  <a:schemeClr val="bg2"/>
                </a:solidFill>
                <a:latin typeface="Lato Light" panose="020F0302020204030203"/>
              </a:rPr>
              <a:t>I 2013 ble 11 drept i vogntogulykker og 5 i ulykker med buss.</a:t>
            </a:r>
          </a:p>
          <a:p>
            <a:endParaRPr lang="pl-PL" sz="1100" dirty="0" smtClean="0">
              <a:solidFill>
                <a:schemeClr val="bg2"/>
              </a:solidFill>
              <a:latin typeface="+mj-lt"/>
            </a:endParaRPr>
          </a:p>
          <a:p>
            <a:r>
              <a:rPr lang="nb-NO" sz="1100" dirty="0" smtClean="0">
                <a:solidFill>
                  <a:schemeClr val="bg2"/>
                </a:solidFill>
                <a:latin typeface="+mj-lt"/>
              </a:rPr>
              <a:t>Kilde</a:t>
            </a:r>
            <a:r>
              <a:rPr lang="nb-NO" sz="1100" dirty="0">
                <a:solidFill>
                  <a:schemeClr val="bg2"/>
                </a:solidFill>
                <a:latin typeface="+mj-lt"/>
              </a:rPr>
              <a:t>: SSB</a:t>
            </a:r>
          </a:p>
        </p:txBody>
      </p:sp>
      <p:graphicFrame>
        <p:nvGraphicFramePr>
          <p:cNvPr id="3" name="Tabell 2"/>
          <p:cNvGraphicFramePr>
            <a:graphicFrameLocks noGrp="1"/>
          </p:cNvGraphicFramePr>
          <p:nvPr>
            <p:extLst>
              <p:ext uri="{D42A27DB-BD31-4B8C-83A1-F6EECF244321}">
                <p14:modId xmlns:p14="http://schemas.microsoft.com/office/powerpoint/2010/main" val="303961144"/>
              </p:ext>
            </p:extLst>
          </p:nvPr>
        </p:nvGraphicFramePr>
        <p:xfrm>
          <a:off x="683568" y="1920890"/>
          <a:ext cx="6407030" cy="1854200"/>
        </p:xfrm>
        <a:graphic>
          <a:graphicData uri="http://schemas.openxmlformats.org/drawingml/2006/table">
            <a:tbl>
              <a:tblPr firstRow="1" bandRow="1">
                <a:tableStyleId>{F5AB1C69-6EDB-4FF4-983F-18BD219EF322}</a:tableStyleId>
              </a:tblPr>
              <a:tblGrid>
                <a:gridCol w="2975960"/>
                <a:gridCol w="858101"/>
                <a:gridCol w="800895"/>
                <a:gridCol w="858101"/>
                <a:gridCol w="913973"/>
              </a:tblGrid>
              <a:tr h="370840">
                <a:tc>
                  <a:txBody>
                    <a:bodyPr/>
                    <a:lstStyle/>
                    <a:p>
                      <a:pPr algn="ctr"/>
                      <a:endParaRPr lang="nb-NO" sz="1600" b="1" dirty="0"/>
                    </a:p>
                  </a:txBody>
                  <a:tcPr/>
                </a:tc>
                <a:tc>
                  <a:txBody>
                    <a:bodyPr/>
                    <a:lstStyle/>
                    <a:p>
                      <a:pPr algn="ctr"/>
                      <a:r>
                        <a:rPr lang="nb-NO" sz="1600" dirty="0" smtClean="0"/>
                        <a:t>2009</a:t>
                      </a:r>
                      <a:endParaRPr lang="nb-NO" sz="1600" dirty="0"/>
                    </a:p>
                  </a:txBody>
                  <a:tcPr/>
                </a:tc>
                <a:tc>
                  <a:txBody>
                    <a:bodyPr/>
                    <a:lstStyle/>
                    <a:p>
                      <a:pPr algn="ctr"/>
                      <a:r>
                        <a:rPr lang="nb-NO" sz="1600" dirty="0" smtClean="0"/>
                        <a:t>2013</a:t>
                      </a:r>
                      <a:endParaRPr lang="nb-NO" sz="1600" dirty="0"/>
                    </a:p>
                  </a:txBody>
                  <a:tcPr/>
                </a:tc>
                <a:tc>
                  <a:txBody>
                    <a:bodyPr/>
                    <a:lstStyle/>
                    <a:p>
                      <a:pPr algn="ctr"/>
                      <a:r>
                        <a:rPr lang="nb-NO" sz="1600" dirty="0" smtClean="0"/>
                        <a:t>2015</a:t>
                      </a:r>
                      <a:endParaRPr lang="nb-NO" sz="1400" dirty="0"/>
                    </a:p>
                  </a:txBody>
                  <a:tcPr/>
                </a:tc>
                <a:tc>
                  <a:txBody>
                    <a:bodyPr/>
                    <a:lstStyle/>
                    <a:p>
                      <a:pPr algn="ctr"/>
                      <a:r>
                        <a:rPr lang="nb-NO" sz="1600" dirty="0" smtClean="0"/>
                        <a:t>2016</a:t>
                      </a:r>
                      <a:endParaRPr lang="nb-NO" sz="1400" dirty="0"/>
                    </a:p>
                  </a:txBody>
                  <a:tcPr/>
                </a:tc>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sz="1800" b="1" dirty="0" smtClean="0"/>
                        <a:t>Totalt drepte</a:t>
                      </a:r>
                    </a:p>
                  </a:txBody>
                  <a:tcPr/>
                </a:tc>
                <a:tc>
                  <a:txBody>
                    <a:bodyPr/>
                    <a:lstStyle/>
                    <a:p>
                      <a:pPr algn="ctr"/>
                      <a:r>
                        <a:rPr lang="nb-NO" sz="1400" dirty="0" smtClean="0"/>
                        <a:t>212 </a:t>
                      </a:r>
                      <a:endParaRPr lang="nb-NO" dirty="0"/>
                    </a:p>
                  </a:txBody>
                  <a:tcPr/>
                </a:tc>
                <a:tc>
                  <a:txBody>
                    <a:bodyPr/>
                    <a:lstStyle/>
                    <a:p>
                      <a:pPr algn="ctr"/>
                      <a:r>
                        <a:rPr lang="nb-NO" sz="1400" dirty="0" smtClean="0"/>
                        <a:t>187</a:t>
                      </a:r>
                      <a:endParaRPr lang="nb-NO" dirty="0"/>
                    </a:p>
                  </a:txBody>
                  <a:tcPr/>
                </a:tc>
                <a:tc>
                  <a:txBody>
                    <a:bodyPr/>
                    <a:lstStyle/>
                    <a:p>
                      <a:pPr algn="ctr"/>
                      <a:r>
                        <a:rPr lang="nb-NO" sz="1400" dirty="0" smtClean="0"/>
                        <a:t>117</a:t>
                      </a:r>
                      <a:endParaRPr lang="nb-NO" dirty="0"/>
                    </a:p>
                  </a:txBody>
                  <a:tcPr/>
                </a:tc>
                <a:tc>
                  <a:txBody>
                    <a:bodyPr/>
                    <a:lstStyle/>
                    <a:p>
                      <a:pPr algn="ctr"/>
                      <a:r>
                        <a:rPr lang="nb-NO" sz="1400" dirty="0" smtClean="0"/>
                        <a:t>135</a:t>
                      </a:r>
                      <a:endParaRPr lang="nb-NO" dirty="0"/>
                    </a:p>
                  </a:txBody>
                  <a:tcPr/>
                </a:tc>
              </a:tr>
              <a:tr h="370840">
                <a:tc>
                  <a:txBody>
                    <a:bodyPr/>
                    <a:lstStyle/>
                    <a:p>
                      <a:r>
                        <a:rPr lang="nb-NO" sz="1800" b="1" dirty="0" smtClean="0"/>
                        <a:t>Menn</a:t>
                      </a:r>
                      <a:endParaRPr lang="nb-NO" sz="1600" b="1" dirty="0"/>
                    </a:p>
                  </a:txBody>
                  <a:tcPr/>
                </a:tc>
                <a:tc>
                  <a:txBody>
                    <a:bodyPr/>
                    <a:lstStyle/>
                    <a:p>
                      <a:pPr algn="ctr"/>
                      <a:r>
                        <a:rPr lang="nb-NO" sz="1400" dirty="0" smtClean="0"/>
                        <a:t>167</a:t>
                      </a:r>
                      <a:endParaRPr lang="nb-NO" dirty="0"/>
                    </a:p>
                  </a:txBody>
                  <a:tcPr/>
                </a:tc>
                <a:tc>
                  <a:txBody>
                    <a:bodyPr/>
                    <a:lstStyle/>
                    <a:p>
                      <a:pPr algn="ctr"/>
                      <a:r>
                        <a:rPr lang="nb-NO" sz="1400" dirty="0" smtClean="0"/>
                        <a:t>135</a:t>
                      </a:r>
                      <a:endParaRPr lang="nb-NO" dirty="0"/>
                    </a:p>
                  </a:txBody>
                  <a:tcPr/>
                </a:tc>
                <a:tc>
                  <a:txBody>
                    <a:bodyPr/>
                    <a:lstStyle/>
                    <a:p>
                      <a:pPr algn="ctr"/>
                      <a:r>
                        <a:rPr lang="nb-NO" sz="1400" dirty="0" smtClean="0"/>
                        <a:t>87</a:t>
                      </a:r>
                      <a:endParaRPr lang="nb-NO" dirty="0"/>
                    </a:p>
                  </a:txBody>
                  <a:tcPr/>
                </a:tc>
                <a:tc>
                  <a:txBody>
                    <a:bodyPr/>
                    <a:lstStyle/>
                    <a:p>
                      <a:pPr algn="ctr"/>
                      <a:r>
                        <a:rPr lang="nb-NO" sz="1400" dirty="0" smtClean="0"/>
                        <a:t>111</a:t>
                      </a:r>
                      <a:endParaRPr lang="nb-NO" dirty="0"/>
                    </a:p>
                  </a:txBody>
                  <a:tcPr/>
                </a:tc>
              </a:tr>
              <a:tr h="370840">
                <a:tc>
                  <a:txBody>
                    <a:bodyPr/>
                    <a:lstStyle/>
                    <a:p>
                      <a:r>
                        <a:rPr lang="nb-NO" sz="1800" b="1" dirty="0" smtClean="0"/>
                        <a:t>Kvinner</a:t>
                      </a:r>
                      <a:endParaRPr lang="nb-NO" sz="1600" b="1" dirty="0"/>
                    </a:p>
                  </a:txBody>
                  <a:tcPr/>
                </a:tc>
                <a:tc>
                  <a:txBody>
                    <a:bodyPr/>
                    <a:lstStyle/>
                    <a:p>
                      <a:pPr algn="ctr"/>
                      <a:r>
                        <a:rPr lang="nb-NO" sz="1200" dirty="0" smtClean="0"/>
                        <a:t>45</a:t>
                      </a:r>
                      <a:endParaRPr lang="nb-NO" dirty="0"/>
                    </a:p>
                  </a:txBody>
                  <a:tcPr/>
                </a:tc>
                <a:tc>
                  <a:txBody>
                    <a:bodyPr/>
                    <a:lstStyle/>
                    <a:p>
                      <a:pPr algn="ctr"/>
                      <a:r>
                        <a:rPr lang="nb-NO" sz="1400" dirty="0" smtClean="0"/>
                        <a:t>52</a:t>
                      </a:r>
                      <a:endParaRPr lang="nb-NO" dirty="0"/>
                    </a:p>
                  </a:txBody>
                  <a:tcPr/>
                </a:tc>
                <a:tc>
                  <a:txBody>
                    <a:bodyPr/>
                    <a:lstStyle/>
                    <a:p>
                      <a:pPr algn="ctr"/>
                      <a:r>
                        <a:rPr lang="nb-NO" sz="1400" dirty="0" smtClean="0"/>
                        <a:t>30</a:t>
                      </a:r>
                      <a:endParaRPr lang="nb-NO" dirty="0"/>
                    </a:p>
                  </a:txBody>
                  <a:tcPr/>
                </a:tc>
                <a:tc>
                  <a:txBody>
                    <a:bodyPr/>
                    <a:lstStyle/>
                    <a:p>
                      <a:pPr algn="ctr"/>
                      <a:r>
                        <a:rPr lang="nb-NO" sz="1400" dirty="0" smtClean="0"/>
                        <a:t>24</a:t>
                      </a:r>
                      <a:endParaRPr lang="nb-NO" dirty="0"/>
                    </a:p>
                  </a:txBody>
                  <a:tcPr/>
                </a:tc>
              </a:tr>
              <a:tr h="3708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sz="1800" b="1" dirty="0" smtClean="0"/>
                        <a:t>Skadde i alt</a:t>
                      </a:r>
                    </a:p>
                  </a:txBody>
                  <a:tcPr/>
                </a:tc>
                <a:tc>
                  <a:txBody>
                    <a:bodyPr/>
                    <a:lstStyle/>
                    <a:p>
                      <a:pPr algn="ctr"/>
                      <a:r>
                        <a:rPr lang="nb-NO" sz="1400" dirty="0" smtClean="0"/>
                        <a:t>9847 </a:t>
                      </a:r>
                      <a:endParaRPr lang="nb-NO" dirty="0"/>
                    </a:p>
                  </a:txBody>
                  <a:tcPr/>
                </a:tc>
                <a:tc>
                  <a:txBody>
                    <a:bodyPr/>
                    <a:lstStyle/>
                    <a:p>
                      <a:pPr algn="ctr"/>
                      <a:r>
                        <a:rPr lang="nb-NO" sz="1400" dirty="0" smtClean="0"/>
                        <a:t>6842</a:t>
                      </a:r>
                      <a:endParaRPr lang="nb-NO" dirty="0"/>
                    </a:p>
                  </a:txBody>
                  <a:tcPr/>
                </a:tc>
                <a:tc>
                  <a:txBody>
                    <a:bodyPr/>
                    <a:lstStyle/>
                    <a:p>
                      <a:pPr algn="ctr"/>
                      <a:r>
                        <a:rPr lang="nb-NO" sz="1400" dirty="0" smtClean="0"/>
                        <a:t>5641</a:t>
                      </a:r>
                      <a:endParaRPr lang="nb-NO" dirty="0"/>
                    </a:p>
                  </a:txBody>
                  <a:tcPr/>
                </a:tc>
                <a:tc>
                  <a:txBody>
                    <a:bodyPr/>
                    <a:lstStyle/>
                    <a:p>
                      <a:pPr algn="ctr"/>
                      <a:r>
                        <a:rPr lang="nb-NO" sz="1400" dirty="0" smtClean="0"/>
                        <a:t> 5044</a:t>
                      </a:r>
                      <a:endParaRPr lang="nb-NO"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548680"/>
            <a:ext cx="8229600" cy="773113"/>
          </a:xfrm>
        </p:spPr>
        <p:txBody>
          <a:bodyPr/>
          <a:lstStyle/>
          <a:p>
            <a:pPr algn="ctr"/>
            <a:r>
              <a:rPr lang="nb-NO" dirty="0" smtClean="0">
                <a:latin typeface="Lato Light" panose="020F0302020204030203"/>
              </a:rPr>
              <a:t>Kvinnelige bilførere tryggest</a:t>
            </a:r>
            <a:endParaRPr lang="nb-NO" dirty="0">
              <a:latin typeface="Lato Light" panose="020F0302020204030203"/>
            </a:endParaRPr>
          </a:p>
        </p:txBody>
      </p:sp>
      <p:sp>
        <p:nvSpPr>
          <p:cNvPr id="3" name="Plassholder for innhold 2"/>
          <p:cNvSpPr>
            <a:spLocks noGrp="1"/>
          </p:cNvSpPr>
          <p:nvPr>
            <p:ph sz="half" idx="1"/>
          </p:nvPr>
        </p:nvSpPr>
        <p:spPr>
          <a:xfrm>
            <a:off x="4860032" y="1739676"/>
            <a:ext cx="4038600" cy="4065588"/>
          </a:xfrm>
        </p:spPr>
        <p:txBody>
          <a:bodyPr/>
          <a:lstStyle/>
          <a:p>
            <a:pPr>
              <a:buNone/>
            </a:pPr>
            <a:r>
              <a:rPr lang="nb-NO" sz="2000" b="1" dirty="0"/>
              <a:t>Rekordlav kvinneandel blant omkomne i trafikken i 2016</a:t>
            </a:r>
          </a:p>
          <a:p>
            <a:pPr>
              <a:buNone/>
            </a:pPr>
            <a:r>
              <a:rPr lang="nb-NO" sz="2000" dirty="0" smtClean="0"/>
              <a:t>Totalt </a:t>
            </a:r>
            <a:r>
              <a:rPr lang="nb-NO" sz="2000" dirty="0"/>
              <a:t>omkom 135 mennesker i trafikken i 2016. Blant disse er 111 menn og 24 kvinner. </a:t>
            </a:r>
            <a:endParaRPr lang="nb-NO" sz="2000" dirty="0" smtClean="0"/>
          </a:p>
          <a:p>
            <a:pPr>
              <a:buNone/>
            </a:pPr>
            <a:endParaRPr lang="nb-NO" sz="2000" dirty="0"/>
          </a:p>
          <a:p>
            <a:pPr>
              <a:buNone/>
            </a:pPr>
            <a:r>
              <a:rPr lang="nb-NO" sz="2000" dirty="0" smtClean="0"/>
              <a:t>Vi </a:t>
            </a:r>
            <a:r>
              <a:rPr lang="nb-NO" sz="2000" dirty="0"/>
              <a:t>må svært langt tilbake i tid for å oppleve et år der så få kvinner har omkommet i trafikken. </a:t>
            </a:r>
            <a:endParaRPr lang="nb-NO" sz="2000" dirty="0" smtClean="0"/>
          </a:p>
          <a:p>
            <a:pPr>
              <a:buNone/>
            </a:pPr>
            <a:r>
              <a:rPr lang="nb-NO" sz="2000" dirty="0"/>
              <a:t/>
            </a:r>
            <a:br>
              <a:rPr lang="nb-NO" sz="2000" dirty="0"/>
            </a:br>
            <a:r>
              <a:rPr lang="nb-NO" sz="2000" b="1" dirty="0">
                <a:solidFill>
                  <a:schemeClr val="accent3">
                    <a:lumMod val="75000"/>
                  </a:schemeClr>
                </a:solidFill>
              </a:rPr>
              <a:t>Trygg Trafikk oppfordrer norske menn til å lære av kvinnene i det nye året.</a:t>
            </a:r>
          </a:p>
          <a:p>
            <a:pPr>
              <a:buNone/>
            </a:pPr>
            <a:endParaRPr lang="nb-NO" sz="1800" dirty="0" smtClean="0"/>
          </a:p>
          <a:p>
            <a:pPr>
              <a:buNone/>
            </a:pPr>
            <a:r>
              <a:rPr lang="nb-NO" sz="1000" dirty="0" smtClean="0"/>
              <a:t>Kilde: </a:t>
            </a:r>
            <a:r>
              <a:rPr lang="nb-NO" sz="1000" dirty="0"/>
              <a:t>Trygg Trafikk, 01</a:t>
            </a:r>
            <a:r>
              <a:rPr lang="nb-NO" sz="1000" dirty="0" smtClean="0"/>
              <a:t>. januar </a:t>
            </a:r>
            <a:r>
              <a:rPr lang="nb-NO" sz="1000" dirty="0"/>
              <a:t>2017</a:t>
            </a:r>
          </a:p>
          <a:p>
            <a:pPr>
              <a:buNone/>
            </a:pPr>
            <a:endParaRPr lang="nb-NO" dirty="0"/>
          </a:p>
        </p:txBody>
      </p:sp>
      <p:pic>
        <p:nvPicPr>
          <p:cNvPr id="5" name="Plassholder for innhold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95536" y="1988840"/>
            <a:ext cx="4038600" cy="3028950"/>
          </a:xfrm>
          <a:prstGeom prst="rect">
            <a:avLst/>
          </a:prstGeom>
          <a:ln>
            <a:noFill/>
          </a:ln>
          <a:effectLst>
            <a:softEdge rad="112500"/>
          </a:effectLst>
        </p:spPr>
      </p:pic>
    </p:spTree>
    <p:extLst>
      <p:ext uri="{BB962C8B-B14F-4D97-AF65-F5344CB8AC3E}">
        <p14:creationId xmlns:p14="http://schemas.microsoft.com/office/powerpoint/2010/main" val="183561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p:cNvSpPr>
            <a:spLocks noGrp="1"/>
          </p:cNvSpPr>
          <p:nvPr>
            <p:ph type="title"/>
          </p:nvPr>
        </p:nvSpPr>
        <p:spPr>
          <a:xfrm>
            <a:off x="467544" y="548680"/>
            <a:ext cx="8229600" cy="773113"/>
          </a:xfrm>
        </p:spPr>
        <p:txBody>
          <a:bodyPr/>
          <a:lstStyle/>
          <a:p>
            <a:pPr algn="ctr"/>
            <a:r>
              <a:rPr lang="nb-NO" dirty="0" smtClean="0"/>
              <a:t>Utviklingen i perioden 2005-2015</a:t>
            </a:r>
            <a:endParaRPr lang="nb-NO" dirty="0"/>
          </a:p>
        </p:txBody>
      </p:sp>
      <p:pic>
        <p:nvPicPr>
          <p:cNvPr id="6" name="Plassholder for innhold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9600" y="1991700"/>
            <a:ext cx="4038600" cy="3237500"/>
          </a:xfrm>
        </p:spPr>
      </p:pic>
      <p:sp>
        <p:nvSpPr>
          <p:cNvPr id="8" name="Plassholder for innhold 7"/>
          <p:cNvSpPr>
            <a:spLocks noGrp="1"/>
          </p:cNvSpPr>
          <p:nvPr>
            <p:ph sz="half" idx="2"/>
          </p:nvPr>
        </p:nvSpPr>
        <p:spPr>
          <a:xfrm>
            <a:off x="4789760" y="1412776"/>
            <a:ext cx="4038600" cy="4376176"/>
          </a:xfrm>
        </p:spPr>
        <p:txBody>
          <a:bodyPr/>
          <a:lstStyle/>
          <a:p>
            <a:pPr marL="355600" indent="-355600"/>
            <a:r>
              <a:rPr lang="nb-NO" dirty="0" smtClean="0"/>
              <a:t>Perioden mai – august har de fleste ulykkene.</a:t>
            </a:r>
          </a:p>
          <a:p>
            <a:pPr marL="355600" indent="-355600"/>
            <a:endParaRPr lang="nb-NO" dirty="0" smtClean="0"/>
          </a:p>
          <a:p>
            <a:pPr marL="342900" indent="-342900"/>
            <a:r>
              <a:rPr lang="nb-NO" dirty="0" smtClean="0"/>
              <a:t>Aldersgruppen over 45 år hadde den største økningen i antall drepte.</a:t>
            </a:r>
          </a:p>
          <a:p>
            <a:pPr marL="342900" indent="-342900"/>
            <a:endParaRPr lang="nb-NO" dirty="0" smtClean="0"/>
          </a:p>
          <a:p>
            <a:pPr marL="342900" indent="-342900"/>
            <a:r>
              <a:rPr lang="nb-NO" dirty="0" smtClean="0"/>
              <a:t>58 % av de drepte i 2016 tilhørte gruppen over 45 år.</a:t>
            </a:r>
          </a:p>
          <a:p>
            <a:pPr marL="342900" indent="-342900"/>
            <a:endParaRPr lang="nb-NO" dirty="0" smtClean="0"/>
          </a:p>
          <a:p>
            <a:pPr marL="342900" indent="-342900"/>
            <a:r>
              <a:rPr lang="nb-NO" dirty="0" smtClean="0"/>
              <a:t>I 2015 var tallet 48 %</a:t>
            </a:r>
          </a:p>
          <a:p>
            <a:pPr>
              <a:buNone/>
            </a:pPr>
            <a:r>
              <a:rPr lang="nb-NO" sz="1800" dirty="0" smtClean="0"/>
              <a:t>      </a:t>
            </a:r>
          </a:p>
          <a:p>
            <a:pPr>
              <a:buNone/>
            </a:pPr>
            <a:r>
              <a:rPr lang="nb-NO" sz="1100" dirty="0" smtClean="0"/>
              <a:t>Kilde: Statens vegvesen</a:t>
            </a:r>
            <a:endParaRPr lang="nb-NO" sz="1100" dirty="0"/>
          </a:p>
        </p:txBody>
      </p:sp>
    </p:spTree>
    <p:extLst>
      <p:ext uri="{BB962C8B-B14F-4D97-AF65-F5344CB8AC3E}">
        <p14:creationId xmlns:p14="http://schemas.microsoft.com/office/powerpoint/2010/main" val="129393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18864" y="567655"/>
            <a:ext cx="8229600" cy="773113"/>
          </a:xfrm>
        </p:spPr>
        <p:txBody>
          <a:bodyPr/>
          <a:lstStyle/>
          <a:p>
            <a:pPr algn="ctr"/>
            <a:r>
              <a:rPr lang="nb-NO" dirty="0" smtClean="0">
                <a:latin typeface="+mn-lt"/>
              </a:rPr>
              <a:t>Historiske tall fra  2013</a:t>
            </a:r>
            <a:endParaRPr lang="nb-NO" dirty="0">
              <a:latin typeface="+mn-lt"/>
            </a:endParaRPr>
          </a:p>
        </p:txBody>
      </p:sp>
      <p:sp>
        <p:nvSpPr>
          <p:cNvPr id="8" name="Rektangel 7"/>
          <p:cNvSpPr/>
          <p:nvPr/>
        </p:nvSpPr>
        <p:spPr>
          <a:xfrm>
            <a:off x="843137" y="1609630"/>
            <a:ext cx="7416824" cy="433965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nb-NO" sz="2000" i="1" dirty="0">
                <a:solidFill>
                  <a:srgbClr val="000000"/>
                </a:solidFill>
                <a:latin typeface="Arial Narrow" panose="020B0606020202030204" pitchFamily="34" charset="0"/>
              </a:rPr>
              <a:t>		</a:t>
            </a:r>
            <a:r>
              <a:rPr lang="nb-NO" sz="2000" i="1" dirty="0" smtClean="0">
                <a:solidFill>
                  <a:srgbClr val="000000"/>
                </a:solidFill>
                <a:latin typeface="Arial Narrow" panose="020B0606020202030204" pitchFamily="34" charset="0"/>
              </a:rPr>
              <a:t>      </a:t>
            </a:r>
            <a:r>
              <a:rPr lang="nb-NO" sz="1600" b="1" dirty="0" smtClean="0">
                <a:solidFill>
                  <a:srgbClr val="000000"/>
                </a:solidFill>
                <a:latin typeface="Arial Narrow" panose="020B0606020202030204" pitchFamily="34" charset="0"/>
              </a:rPr>
              <a:t>Antall kjøretøy</a:t>
            </a:r>
            <a:r>
              <a:rPr lang="nb-NO" sz="1600" b="1" dirty="0">
                <a:solidFill>
                  <a:srgbClr val="000000"/>
                </a:solidFill>
                <a:latin typeface="Arial Narrow" panose="020B0606020202030204" pitchFamily="34" charset="0"/>
              </a:rPr>
              <a:t>	 </a:t>
            </a:r>
            <a:r>
              <a:rPr lang="nb-NO" sz="1600" b="1" dirty="0" smtClean="0">
                <a:solidFill>
                  <a:srgbClr val="000000"/>
                </a:solidFill>
                <a:latin typeface="Arial Narrow" panose="020B0606020202030204" pitchFamily="34" charset="0"/>
              </a:rPr>
              <a:t>      Antall </a:t>
            </a:r>
            <a:r>
              <a:rPr lang="nb-NO" sz="1600" b="1" dirty="0">
                <a:solidFill>
                  <a:srgbClr val="000000"/>
                </a:solidFill>
                <a:latin typeface="Arial Narrow" panose="020B0606020202030204" pitchFamily="34" charset="0"/>
              </a:rPr>
              <a:t>ulykker 	</a:t>
            </a:r>
            <a:r>
              <a:rPr lang="nb-NO" sz="1600" b="1" dirty="0" smtClean="0">
                <a:solidFill>
                  <a:srgbClr val="000000"/>
                </a:solidFill>
                <a:latin typeface="Arial Narrow" panose="020B0606020202030204" pitchFamily="34" charset="0"/>
              </a:rPr>
              <a:t>          Antall </a:t>
            </a:r>
            <a:r>
              <a:rPr lang="nb-NO" sz="1600" b="1" dirty="0">
                <a:solidFill>
                  <a:srgbClr val="000000"/>
                </a:solidFill>
                <a:latin typeface="Arial Narrow" panose="020B0606020202030204" pitchFamily="34" charset="0"/>
              </a:rPr>
              <a:t>drepte 	</a:t>
            </a:r>
            <a:r>
              <a:rPr lang="nb-NO" sz="1600" b="1" dirty="0" smtClean="0">
                <a:solidFill>
                  <a:srgbClr val="000000"/>
                </a:solidFill>
                <a:latin typeface="Arial Narrow" panose="020B0606020202030204" pitchFamily="34" charset="0"/>
              </a:rPr>
              <a:t>	            innblandet	</a:t>
            </a:r>
            <a:endParaRPr lang="nb-NO" sz="1600" b="1" dirty="0">
              <a:solidFill>
                <a:srgbClr val="000000"/>
              </a:solidFill>
              <a:latin typeface="Arial Narrow" panose="020B0606020202030204" pitchFamily="34" charset="0"/>
            </a:endParaRPr>
          </a:p>
          <a:p>
            <a:r>
              <a:rPr lang="nb-NO" sz="1600" dirty="0">
                <a:solidFill>
                  <a:srgbClr val="000000"/>
                </a:solidFill>
                <a:latin typeface="Arial Narrow" panose="020B0606020202030204" pitchFamily="34" charset="0"/>
              </a:rPr>
              <a:t>Fotgjengere 	</a:t>
            </a:r>
            <a:r>
              <a:rPr lang="nb-NO" sz="1600" dirty="0" smtClean="0">
                <a:solidFill>
                  <a:srgbClr val="000000"/>
                </a:solidFill>
                <a:latin typeface="Arial Narrow" panose="020B0606020202030204" pitchFamily="34" charset="0"/>
              </a:rPr>
              <a:t>	20 </a:t>
            </a:r>
            <a:r>
              <a:rPr lang="nb-NO" sz="1600" dirty="0">
                <a:solidFill>
                  <a:srgbClr val="000000"/>
                </a:solidFill>
                <a:latin typeface="Arial Narrow" panose="020B0606020202030204" pitchFamily="34" charset="0"/>
              </a:rPr>
              <a:t>	</a:t>
            </a:r>
            <a:r>
              <a:rPr lang="nb-NO" sz="1600" dirty="0" smtClean="0">
                <a:solidFill>
                  <a:srgbClr val="000000"/>
                </a:solidFill>
                <a:latin typeface="Arial Narrow" panose="020B0606020202030204" pitchFamily="34" charset="0"/>
              </a:rPr>
              <a:t>	19 </a:t>
            </a:r>
            <a:r>
              <a:rPr lang="nb-NO" sz="1600" dirty="0">
                <a:solidFill>
                  <a:srgbClr val="000000"/>
                </a:solidFill>
                <a:latin typeface="Arial Narrow" panose="020B0606020202030204" pitchFamily="34" charset="0"/>
              </a:rPr>
              <a:t>	</a:t>
            </a:r>
            <a:r>
              <a:rPr lang="nb-NO" sz="1600" dirty="0" smtClean="0">
                <a:solidFill>
                  <a:srgbClr val="000000"/>
                </a:solidFill>
                <a:latin typeface="Arial Narrow" panose="020B0606020202030204" pitchFamily="34" charset="0"/>
              </a:rPr>
              <a:t>	20 </a:t>
            </a:r>
            <a:endParaRPr lang="nb-NO" sz="1600" dirty="0">
              <a:solidFill>
                <a:srgbClr val="000000"/>
              </a:solidFill>
              <a:latin typeface="Arial Narrow" panose="020B0606020202030204" pitchFamily="34" charset="0"/>
            </a:endParaRPr>
          </a:p>
          <a:p>
            <a:r>
              <a:rPr lang="nb-NO" sz="1600" dirty="0">
                <a:solidFill>
                  <a:srgbClr val="000000"/>
                </a:solidFill>
                <a:latin typeface="Arial Narrow" panose="020B0606020202030204" pitchFamily="34" charset="0"/>
              </a:rPr>
              <a:t>Syklister 	</a:t>
            </a:r>
            <a:r>
              <a:rPr lang="nb-NO" sz="1600" dirty="0" smtClean="0">
                <a:solidFill>
                  <a:srgbClr val="000000"/>
                </a:solidFill>
                <a:latin typeface="Arial Narrow" panose="020B0606020202030204" pitchFamily="34" charset="0"/>
              </a:rPr>
              <a:t>		12 </a:t>
            </a:r>
            <a:r>
              <a:rPr lang="nb-NO" sz="1600" dirty="0">
                <a:solidFill>
                  <a:srgbClr val="000000"/>
                </a:solidFill>
                <a:latin typeface="Arial Narrow" panose="020B0606020202030204" pitchFamily="34" charset="0"/>
              </a:rPr>
              <a:t>	</a:t>
            </a:r>
            <a:r>
              <a:rPr lang="nb-NO" sz="1600" dirty="0" smtClean="0">
                <a:solidFill>
                  <a:srgbClr val="000000"/>
                </a:solidFill>
                <a:latin typeface="Arial Narrow" panose="020B0606020202030204" pitchFamily="34" charset="0"/>
              </a:rPr>
              <a:t>	12 </a:t>
            </a:r>
            <a:r>
              <a:rPr lang="nb-NO" sz="1600" dirty="0">
                <a:solidFill>
                  <a:srgbClr val="000000"/>
                </a:solidFill>
                <a:latin typeface="Arial Narrow" panose="020B0606020202030204" pitchFamily="34" charset="0"/>
              </a:rPr>
              <a:t>	</a:t>
            </a:r>
            <a:r>
              <a:rPr lang="nb-NO" sz="1600" dirty="0" smtClean="0">
                <a:solidFill>
                  <a:srgbClr val="000000"/>
                </a:solidFill>
                <a:latin typeface="Arial Narrow" panose="020B0606020202030204" pitchFamily="34" charset="0"/>
              </a:rPr>
              <a:t>	10 </a:t>
            </a:r>
            <a:endParaRPr lang="nb-NO" sz="1600" dirty="0">
              <a:solidFill>
                <a:srgbClr val="000000"/>
              </a:solidFill>
              <a:latin typeface="Arial Narrow" panose="020B0606020202030204" pitchFamily="34" charset="0"/>
            </a:endParaRPr>
          </a:p>
          <a:p>
            <a:r>
              <a:rPr lang="nb-NO" sz="1600" dirty="0">
                <a:solidFill>
                  <a:srgbClr val="000000"/>
                </a:solidFill>
                <a:latin typeface="Arial Narrow" panose="020B0606020202030204" pitchFamily="34" charset="0"/>
              </a:rPr>
              <a:t>Moped 	</a:t>
            </a:r>
            <a:r>
              <a:rPr lang="nb-NO" sz="1600" dirty="0" smtClean="0">
                <a:solidFill>
                  <a:srgbClr val="000000"/>
                </a:solidFill>
                <a:latin typeface="Arial Narrow" panose="020B0606020202030204" pitchFamily="34" charset="0"/>
              </a:rPr>
              <a:t>		  3 </a:t>
            </a:r>
            <a:r>
              <a:rPr lang="nb-NO" sz="1600" dirty="0">
                <a:solidFill>
                  <a:srgbClr val="000000"/>
                </a:solidFill>
                <a:latin typeface="Arial Narrow" panose="020B0606020202030204" pitchFamily="34" charset="0"/>
              </a:rPr>
              <a:t>	</a:t>
            </a:r>
            <a:r>
              <a:rPr lang="nb-NO" sz="1600" dirty="0" smtClean="0">
                <a:solidFill>
                  <a:srgbClr val="000000"/>
                </a:solidFill>
                <a:latin typeface="Arial Narrow" panose="020B0606020202030204" pitchFamily="34" charset="0"/>
              </a:rPr>
              <a:t>	  3 </a:t>
            </a:r>
            <a:r>
              <a:rPr lang="nb-NO" sz="1600" dirty="0">
                <a:solidFill>
                  <a:srgbClr val="000000"/>
                </a:solidFill>
                <a:latin typeface="Arial Narrow" panose="020B0606020202030204" pitchFamily="34" charset="0"/>
              </a:rPr>
              <a:t>	</a:t>
            </a:r>
            <a:r>
              <a:rPr lang="nb-NO" sz="1600" dirty="0" smtClean="0">
                <a:solidFill>
                  <a:srgbClr val="000000"/>
                </a:solidFill>
                <a:latin typeface="Arial Narrow" panose="020B0606020202030204" pitchFamily="34" charset="0"/>
              </a:rPr>
              <a:t>	  3 </a:t>
            </a:r>
            <a:endParaRPr lang="nb-NO" sz="1600" dirty="0">
              <a:solidFill>
                <a:srgbClr val="000000"/>
              </a:solidFill>
              <a:latin typeface="Arial Narrow" panose="020B0606020202030204" pitchFamily="34" charset="0"/>
            </a:endParaRPr>
          </a:p>
          <a:p>
            <a:r>
              <a:rPr lang="nb-NO" sz="1600" dirty="0">
                <a:solidFill>
                  <a:srgbClr val="000000"/>
                </a:solidFill>
                <a:latin typeface="Arial Narrow" panose="020B0606020202030204" pitchFamily="34" charset="0"/>
              </a:rPr>
              <a:t>Motorsykkel 	</a:t>
            </a:r>
            <a:r>
              <a:rPr lang="nb-NO" sz="1600" dirty="0" smtClean="0">
                <a:solidFill>
                  <a:srgbClr val="000000"/>
                </a:solidFill>
                <a:latin typeface="Arial Narrow" panose="020B0606020202030204" pitchFamily="34" charset="0"/>
              </a:rPr>
              <a:t>	21 </a:t>
            </a:r>
            <a:r>
              <a:rPr lang="nb-NO" sz="1600" dirty="0">
                <a:solidFill>
                  <a:srgbClr val="000000"/>
                </a:solidFill>
                <a:latin typeface="Arial Narrow" panose="020B0606020202030204" pitchFamily="34" charset="0"/>
              </a:rPr>
              <a:t>	</a:t>
            </a:r>
            <a:r>
              <a:rPr lang="nb-NO" sz="1600" dirty="0" smtClean="0">
                <a:solidFill>
                  <a:srgbClr val="000000"/>
                </a:solidFill>
                <a:latin typeface="Arial Narrow" panose="020B0606020202030204" pitchFamily="34" charset="0"/>
              </a:rPr>
              <a:t>	21 </a:t>
            </a:r>
            <a:r>
              <a:rPr lang="nb-NO" sz="1600" dirty="0">
                <a:solidFill>
                  <a:srgbClr val="000000"/>
                </a:solidFill>
                <a:latin typeface="Arial Narrow" panose="020B0606020202030204" pitchFamily="34" charset="0"/>
              </a:rPr>
              <a:t>	</a:t>
            </a:r>
            <a:r>
              <a:rPr lang="nb-NO" sz="1600" dirty="0" smtClean="0">
                <a:solidFill>
                  <a:srgbClr val="000000"/>
                </a:solidFill>
                <a:latin typeface="Arial Narrow" panose="020B0606020202030204" pitchFamily="34" charset="0"/>
              </a:rPr>
              <a:t>	21 </a:t>
            </a:r>
            <a:endParaRPr lang="nb-NO" sz="1600" dirty="0">
              <a:solidFill>
                <a:srgbClr val="000000"/>
              </a:solidFill>
              <a:latin typeface="Arial Narrow" panose="020B0606020202030204" pitchFamily="34" charset="0"/>
            </a:endParaRPr>
          </a:p>
          <a:p>
            <a:r>
              <a:rPr lang="nb-NO" sz="1600" dirty="0">
                <a:solidFill>
                  <a:srgbClr val="000000"/>
                </a:solidFill>
                <a:latin typeface="Arial Narrow" panose="020B0606020202030204" pitchFamily="34" charset="0"/>
              </a:rPr>
              <a:t>Gokart 	</a:t>
            </a:r>
            <a:r>
              <a:rPr lang="nb-NO" sz="1600" dirty="0" smtClean="0">
                <a:solidFill>
                  <a:srgbClr val="000000"/>
                </a:solidFill>
                <a:latin typeface="Arial Narrow" panose="020B0606020202030204" pitchFamily="34" charset="0"/>
              </a:rPr>
              <a:t>		  1 </a:t>
            </a:r>
            <a:r>
              <a:rPr lang="nb-NO" sz="1600" dirty="0">
                <a:solidFill>
                  <a:srgbClr val="000000"/>
                </a:solidFill>
                <a:latin typeface="Arial Narrow" panose="020B0606020202030204" pitchFamily="34" charset="0"/>
              </a:rPr>
              <a:t>	</a:t>
            </a:r>
            <a:r>
              <a:rPr lang="nb-NO" sz="1600" dirty="0" smtClean="0">
                <a:solidFill>
                  <a:srgbClr val="000000"/>
                </a:solidFill>
                <a:latin typeface="Arial Narrow" panose="020B0606020202030204" pitchFamily="34" charset="0"/>
              </a:rPr>
              <a:t>	  1 </a:t>
            </a:r>
            <a:r>
              <a:rPr lang="nb-NO" sz="1600" dirty="0">
                <a:solidFill>
                  <a:srgbClr val="000000"/>
                </a:solidFill>
                <a:latin typeface="Arial Narrow" panose="020B0606020202030204" pitchFamily="34" charset="0"/>
              </a:rPr>
              <a:t>	</a:t>
            </a:r>
            <a:r>
              <a:rPr lang="nb-NO" sz="1600" dirty="0" smtClean="0">
                <a:solidFill>
                  <a:srgbClr val="000000"/>
                </a:solidFill>
                <a:latin typeface="Arial Narrow" panose="020B0606020202030204" pitchFamily="34" charset="0"/>
              </a:rPr>
              <a:t>	  1 </a:t>
            </a:r>
            <a:endParaRPr lang="nb-NO" sz="1600" dirty="0">
              <a:solidFill>
                <a:srgbClr val="000000"/>
              </a:solidFill>
              <a:latin typeface="Arial Narrow" panose="020B0606020202030204" pitchFamily="34" charset="0"/>
            </a:endParaRPr>
          </a:p>
          <a:p>
            <a:r>
              <a:rPr lang="nb-NO" sz="1600" dirty="0">
                <a:solidFill>
                  <a:srgbClr val="000000"/>
                </a:solidFill>
                <a:latin typeface="Arial Narrow" panose="020B0606020202030204" pitchFamily="34" charset="0"/>
              </a:rPr>
              <a:t>ATV 	</a:t>
            </a:r>
            <a:r>
              <a:rPr lang="nb-NO" sz="1600" dirty="0" smtClean="0">
                <a:solidFill>
                  <a:srgbClr val="000000"/>
                </a:solidFill>
                <a:latin typeface="Arial Narrow" panose="020B0606020202030204" pitchFamily="34" charset="0"/>
              </a:rPr>
              <a:t>		  2 </a:t>
            </a:r>
            <a:r>
              <a:rPr lang="nb-NO" sz="1600" dirty="0">
                <a:solidFill>
                  <a:srgbClr val="000000"/>
                </a:solidFill>
                <a:latin typeface="Arial Narrow" panose="020B0606020202030204" pitchFamily="34" charset="0"/>
              </a:rPr>
              <a:t>	</a:t>
            </a:r>
            <a:r>
              <a:rPr lang="nb-NO" sz="1600" dirty="0" smtClean="0">
                <a:solidFill>
                  <a:srgbClr val="000000"/>
                </a:solidFill>
                <a:latin typeface="Arial Narrow" panose="020B0606020202030204" pitchFamily="34" charset="0"/>
              </a:rPr>
              <a:t>	  2 </a:t>
            </a:r>
            <a:r>
              <a:rPr lang="nb-NO" sz="1600" dirty="0">
                <a:solidFill>
                  <a:srgbClr val="000000"/>
                </a:solidFill>
                <a:latin typeface="Arial Narrow" panose="020B0606020202030204" pitchFamily="34" charset="0"/>
              </a:rPr>
              <a:t>	</a:t>
            </a:r>
            <a:r>
              <a:rPr lang="nb-NO" sz="1600" dirty="0" smtClean="0">
                <a:solidFill>
                  <a:srgbClr val="000000"/>
                </a:solidFill>
                <a:latin typeface="Arial Narrow" panose="020B0606020202030204" pitchFamily="34" charset="0"/>
              </a:rPr>
              <a:t>	  2 </a:t>
            </a:r>
            <a:endParaRPr lang="nb-NO" sz="1600" dirty="0">
              <a:solidFill>
                <a:srgbClr val="000000"/>
              </a:solidFill>
              <a:latin typeface="Arial Narrow" panose="020B0606020202030204" pitchFamily="34" charset="0"/>
            </a:endParaRPr>
          </a:p>
          <a:p>
            <a:r>
              <a:rPr lang="nb-NO" sz="1600" dirty="0">
                <a:solidFill>
                  <a:srgbClr val="000000"/>
                </a:solidFill>
                <a:latin typeface="Arial Narrow" panose="020B0606020202030204" pitchFamily="34" charset="0"/>
              </a:rPr>
              <a:t>Person/varebil 	 </a:t>
            </a:r>
            <a:r>
              <a:rPr lang="nb-NO" sz="1600" dirty="0" smtClean="0">
                <a:solidFill>
                  <a:srgbClr val="000000"/>
                </a:solidFill>
                <a:latin typeface="Arial Narrow" panose="020B0606020202030204" pitchFamily="34" charset="0"/>
              </a:rPr>
              <a:t>                 163</a:t>
            </a:r>
            <a:r>
              <a:rPr lang="nb-NO" sz="1600" dirty="0">
                <a:solidFill>
                  <a:srgbClr val="000000"/>
                </a:solidFill>
                <a:latin typeface="Arial Narrow" panose="020B0606020202030204" pitchFamily="34" charset="0"/>
              </a:rPr>
              <a:t>	 </a:t>
            </a:r>
            <a:r>
              <a:rPr lang="nb-NO" sz="1600" dirty="0" smtClean="0">
                <a:solidFill>
                  <a:srgbClr val="000000"/>
                </a:solidFill>
                <a:latin typeface="Arial Narrow" panose="020B0606020202030204" pitchFamily="34" charset="0"/>
              </a:rPr>
              <a:t>                 125 </a:t>
            </a:r>
            <a:r>
              <a:rPr lang="nb-NO" sz="1600" dirty="0">
                <a:solidFill>
                  <a:srgbClr val="000000"/>
                </a:solidFill>
                <a:latin typeface="Arial Narrow" panose="020B0606020202030204" pitchFamily="34" charset="0"/>
              </a:rPr>
              <a:t>	</a:t>
            </a:r>
            <a:r>
              <a:rPr lang="nb-NO" sz="1600" dirty="0" smtClean="0">
                <a:solidFill>
                  <a:srgbClr val="000000"/>
                </a:solidFill>
                <a:latin typeface="Arial Narrow" panose="020B0606020202030204" pitchFamily="34" charset="0"/>
              </a:rPr>
              <a:t>                  112 </a:t>
            </a:r>
            <a:endParaRPr lang="nb-NO" sz="1600" dirty="0">
              <a:solidFill>
                <a:srgbClr val="000000"/>
              </a:solidFill>
              <a:latin typeface="Arial Narrow" panose="020B0606020202030204" pitchFamily="34" charset="0"/>
            </a:endParaRPr>
          </a:p>
          <a:p>
            <a:r>
              <a:rPr lang="nb-NO" sz="1600" b="1" dirty="0">
                <a:solidFill>
                  <a:schemeClr val="tx1"/>
                </a:solidFill>
                <a:latin typeface="Arial Narrow" panose="020B0606020202030204" pitchFamily="34" charset="0"/>
              </a:rPr>
              <a:t>Buss 	</a:t>
            </a:r>
            <a:r>
              <a:rPr lang="nb-NO" sz="1600" b="1" dirty="0" smtClean="0">
                <a:solidFill>
                  <a:schemeClr val="tx1"/>
                </a:solidFill>
                <a:latin typeface="Arial Narrow" panose="020B0606020202030204" pitchFamily="34" charset="0"/>
              </a:rPr>
              <a:t>		  8 </a:t>
            </a:r>
            <a:r>
              <a:rPr lang="nb-NO" sz="1600" b="1" dirty="0">
                <a:solidFill>
                  <a:schemeClr val="tx1"/>
                </a:solidFill>
                <a:latin typeface="Arial Narrow" panose="020B0606020202030204" pitchFamily="34" charset="0"/>
              </a:rPr>
              <a:t>	</a:t>
            </a:r>
            <a:r>
              <a:rPr lang="nb-NO" sz="1600" b="1" dirty="0" smtClean="0">
                <a:solidFill>
                  <a:schemeClr val="tx1"/>
                </a:solidFill>
                <a:latin typeface="Arial Narrow" panose="020B0606020202030204" pitchFamily="34" charset="0"/>
              </a:rPr>
              <a:t>	  7 </a:t>
            </a:r>
            <a:r>
              <a:rPr lang="nb-NO" sz="1600" b="1" dirty="0">
                <a:solidFill>
                  <a:schemeClr val="tx1"/>
                </a:solidFill>
                <a:latin typeface="Arial Narrow" panose="020B0606020202030204" pitchFamily="34" charset="0"/>
              </a:rPr>
              <a:t>	</a:t>
            </a:r>
            <a:r>
              <a:rPr lang="nb-NO" sz="1600" b="1" dirty="0" smtClean="0">
                <a:solidFill>
                  <a:schemeClr val="tx1"/>
                </a:solidFill>
                <a:latin typeface="Arial Narrow" panose="020B0606020202030204" pitchFamily="34" charset="0"/>
              </a:rPr>
              <a:t>	  5 </a:t>
            </a:r>
            <a:endParaRPr lang="nb-NO" sz="1600" b="1" dirty="0">
              <a:solidFill>
                <a:schemeClr val="tx1"/>
              </a:solidFill>
              <a:latin typeface="Arial Narrow" panose="020B0606020202030204" pitchFamily="34" charset="0"/>
            </a:endParaRPr>
          </a:p>
          <a:p>
            <a:r>
              <a:rPr lang="nb-NO" sz="1600" b="1" dirty="0">
                <a:solidFill>
                  <a:schemeClr val="tx1"/>
                </a:solidFill>
                <a:latin typeface="Arial Narrow" panose="020B0606020202030204" pitchFamily="34" charset="0"/>
              </a:rPr>
              <a:t>Lastebil/vogntog 	</a:t>
            </a:r>
            <a:r>
              <a:rPr lang="nb-NO" sz="1600" b="1" dirty="0" smtClean="0">
                <a:solidFill>
                  <a:schemeClr val="tx1"/>
                </a:solidFill>
                <a:latin typeface="Arial Narrow" panose="020B0606020202030204" pitchFamily="34" charset="0"/>
              </a:rPr>
              <a:t>	48 </a:t>
            </a:r>
            <a:r>
              <a:rPr lang="nb-NO" sz="1600" b="1" dirty="0">
                <a:solidFill>
                  <a:schemeClr val="tx1"/>
                </a:solidFill>
                <a:latin typeface="Arial Narrow" panose="020B0606020202030204" pitchFamily="34" charset="0"/>
              </a:rPr>
              <a:t>	</a:t>
            </a:r>
            <a:r>
              <a:rPr lang="nb-NO" sz="1600" b="1" dirty="0" smtClean="0">
                <a:solidFill>
                  <a:schemeClr val="tx1"/>
                </a:solidFill>
                <a:latin typeface="Arial Narrow" panose="020B0606020202030204" pitchFamily="34" charset="0"/>
              </a:rPr>
              <a:t>	48 </a:t>
            </a:r>
            <a:r>
              <a:rPr lang="nb-NO" sz="1600" b="1" dirty="0">
                <a:solidFill>
                  <a:schemeClr val="tx1"/>
                </a:solidFill>
                <a:latin typeface="Arial Narrow" panose="020B0606020202030204" pitchFamily="34" charset="0"/>
              </a:rPr>
              <a:t>	</a:t>
            </a:r>
            <a:r>
              <a:rPr lang="nb-NO" sz="1600" b="1" dirty="0" smtClean="0">
                <a:solidFill>
                  <a:schemeClr val="tx1"/>
                </a:solidFill>
                <a:latin typeface="Arial Narrow" panose="020B0606020202030204" pitchFamily="34" charset="0"/>
              </a:rPr>
              <a:t>	11 </a:t>
            </a:r>
            <a:endParaRPr lang="nb-NO" sz="1600" b="1" dirty="0">
              <a:solidFill>
                <a:schemeClr val="tx1"/>
              </a:solidFill>
              <a:latin typeface="Arial Narrow" panose="020B0606020202030204" pitchFamily="34" charset="0"/>
            </a:endParaRPr>
          </a:p>
          <a:p>
            <a:r>
              <a:rPr lang="nb-NO" sz="1600" dirty="0" smtClean="0">
                <a:solidFill>
                  <a:srgbClr val="000000"/>
                </a:solidFill>
                <a:latin typeface="Arial Narrow" panose="020B0606020202030204" pitchFamily="34" charset="0"/>
              </a:rPr>
              <a:t>Traktor/motorredskap</a:t>
            </a:r>
            <a:r>
              <a:rPr lang="nb-NO" sz="1600" dirty="0">
                <a:solidFill>
                  <a:srgbClr val="000000"/>
                </a:solidFill>
                <a:latin typeface="Arial Narrow" panose="020B0606020202030204" pitchFamily="34" charset="0"/>
              </a:rPr>
              <a:t>	</a:t>
            </a:r>
            <a:r>
              <a:rPr lang="nb-NO" sz="1600" dirty="0" smtClean="0">
                <a:solidFill>
                  <a:srgbClr val="000000"/>
                </a:solidFill>
                <a:latin typeface="Arial Narrow" panose="020B0606020202030204" pitchFamily="34" charset="0"/>
              </a:rPr>
              <a:t>	  3 </a:t>
            </a:r>
            <a:r>
              <a:rPr lang="nb-NO" sz="1600" dirty="0">
                <a:solidFill>
                  <a:srgbClr val="000000"/>
                </a:solidFill>
                <a:latin typeface="Arial Narrow" panose="020B0606020202030204" pitchFamily="34" charset="0"/>
              </a:rPr>
              <a:t>	</a:t>
            </a:r>
            <a:r>
              <a:rPr lang="nb-NO" sz="1600" dirty="0" smtClean="0">
                <a:solidFill>
                  <a:srgbClr val="000000"/>
                </a:solidFill>
                <a:latin typeface="Arial Narrow" panose="020B0606020202030204" pitchFamily="34" charset="0"/>
              </a:rPr>
              <a:t>	  3 </a:t>
            </a:r>
            <a:r>
              <a:rPr lang="nb-NO" sz="1600" dirty="0">
                <a:solidFill>
                  <a:srgbClr val="000000"/>
                </a:solidFill>
                <a:latin typeface="Arial Narrow" panose="020B0606020202030204" pitchFamily="34" charset="0"/>
              </a:rPr>
              <a:t>	</a:t>
            </a:r>
            <a:r>
              <a:rPr lang="nb-NO" sz="1600" dirty="0" smtClean="0">
                <a:solidFill>
                  <a:srgbClr val="000000"/>
                </a:solidFill>
                <a:latin typeface="Arial Narrow" panose="020B0606020202030204" pitchFamily="34" charset="0"/>
              </a:rPr>
              <a:t>	  2 </a:t>
            </a:r>
            <a:endParaRPr lang="nb-NO" sz="1600" dirty="0">
              <a:solidFill>
                <a:srgbClr val="000000"/>
              </a:solidFill>
              <a:latin typeface="Arial Narrow" panose="020B0606020202030204" pitchFamily="34" charset="0"/>
            </a:endParaRPr>
          </a:p>
          <a:p>
            <a:r>
              <a:rPr lang="nb-NO" sz="1600" dirty="0">
                <a:solidFill>
                  <a:srgbClr val="000000"/>
                </a:solidFill>
                <a:latin typeface="Arial Narrow" panose="020B0606020202030204" pitchFamily="34" charset="0"/>
              </a:rPr>
              <a:t>Sporvogn 	</a:t>
            </a:r>
            <a:r>
              <a:rPr lang="nb-NO" sz="1600" dirty="0" smtClean="0">
                <a:solidFill>
                  <a:srgbClr val="000000"/>
                </a:solidFill>
                <a:latin typeface="Arial Narrow" panose="020B0606020202030204" pitchFamily="34" charset="0"/>
              </a:rPr>
              <a:t>		  2 </a:t>
            </a:r>
            <a:r>
              <a:rPr lang="nb-NO" sz="1600" dirty="0">
                <a:solidFill>
                  <a:srgbClr val="000000"/>
                </a:solidFill>
                <a:latin typeface="Arial Narrow" panose="020B0606020202030204" pitchFamily="34" charset="0"/>
              </a:rPr>
              <a:t>	</a:t>
            </a:r>
            <a:r>
              <a:rPr lang="nb-NO" sz="1600" dirty="0" smtClean="0">
                <a:solidFill>
                  <a:srgbClr val="000000"/>
                </a:solidFill>
                <a:latin typeface="Arial Narrow" panose="020B0606020202030204" pitchFamily="34" charset="0"/>
              </a:rPr>
              <a:t>	  2 </a:t>
            </a:r>
            <a:r>
              <a:rPr lang="nb-NO" sz="1600" dirty="0">
                <a:solidFill>
                  <a:srgbClr val="000000"/>
                </a:solidFill>
                <a:latin typeface="Arial Narrow" panose="020B0606020202030204" pitchFamily="34" charset="0"/>
              </a:rPr>
              <a:t>	</a:t>
            </a:r>
            <a:r>
              <a:rPr lang="nb-NO" sz="1600" dirty="0" smtClean="0">
                <a:solidFill>
                  <a:srgbClr val="000000"/>
                </a:solidFill>
                <a:latin typeface="Arial Narrow" panose="020B0606020202030204" pitchFamily="34" charset="0"/>
              </a:rPr>
              <a:t>	  0 </a:t>
            </a:r>
            <a:r>
              <a:rPr lang="nb-NO" sz="1600" dirty="0">
                <a:solidFill>
                  <a:srgbClr val="000000"/>
                </a:solidFill>
                <a:latin typeface="Arial Narrow" panose="020B0606020202030204" pitchFamily="34" charset="0"/>
              </a:rPr>
              <a:t>	</a:t>
            </a:r>
          </a:p>
          <a:p>
            <a:r>
              <a:rPr lang="nb-NO" sz="1600" b="1" dirty="0">
                <a:solidFill>
                  <a:srgbClr val="000000"/>
                </a:solidFill>
                <a:latin typeface="Arial Narrow" panose="020B0606020202030204" pitchFamily="34" charset="0"/>
              </a:rPr>
              <a:t>I alt 	</a:t>
            </a:r>
            <a:r>
              <a:rPr lang="nb-NO" sz="1600" b="1" dirty="0" smtClean="0">
                <a:solidFill>
                  <a:srgbClr val="000000"/>
                </a:solidFill>
                <a:latin typeface="Arial Narrow" panose="020B0606020202030204" pitchFamily="34" charset="0"/>
              </a:rPr>
              <a:t>	                  289 </a:t>
            </a:r>
            <a:r>
              <a:rPr lang="nb-NO" sz="1600" b="1" dirty="0">
                <a:solidFill>
                  <a:srgbClr val="000000"/>
                </a:solidFill>
                <a:latin typeface="Arial Narrow" panose="020B0606020202030204" pitchFamily="34" charset="0"/>
              </a:rPr>
              <a:t>	</a:t>
            </a:r>
            <a:r>
              <a:rPr lang="nb-NO" sz="1600" b="1" dirty="0" smtClean="0">
                <a:solidFill>
                  <a:srgbClr val="000000"/>
                </a:solidFill>
                <a:latin typeface="Arial Narrow" panose="020B0606020202030204" pitchFamily="34" charset="0"/>
              </a:rPr>
              <a:t>                  243                                  187 </a:t>
            </a:r>
          </a:p>
          <a:p>
            <a:endParaRPr lang="nb-NO" sz="1600" dirty="0">
              <a:solidFill>
                <a:srgbClr val="000000"/>
              </a:solidFill>
              <a:latin typeface="Arial Narrow" panose="020B0606020202030204" pitchFamily="34" charset="0"/>
            </a:endParaRPr>
          </a:p>
          <a:p>
            <a:r>
              <a:rPr lang="nb-NO" sz="1600" dirty="0" smtClean="0">
                <a:solidFill>
                  <a:srgbClr val="000000"/>
                </a:solidFill>
                <a:latin typeface="Arial Narrow" panose="020B0606020202030204" pitchFamily="34" charset="0"/>
              </a:rPr>
              <a:t>(Kilde: Statens vegvesen)</a:t>
            </a:r>
            <a:r>
              <a:rPr lang="nb-NO" sz="1600" dirty="0">
                <a:solidFill>
                  <a:srgbClr val="000000"/>
                </a:solidFill>
                <a:latin typeface="Arial Narrow" panose="020B0606020202030204" pitchFamily="34" charset="0"/>
              </a:rPr>
              <a:t>	</a:t>
            </a:r>
          </a:p>
        </p:txBody>
      </p:sp>
    </p:spTree>
    <p:extLst>
      <p:ext uri="{BB962C8B-B14F-4D97-AF65-F5344CB8AC3E}">
        <p14:creationId xmlns:p14="http://schemas.microsoft.com/office/powerpoint/2010/main" val="1838763453"/>
      </p:ext>
    </p:extLst>
  </p:cSld>
  <p:clrMapOvr>
    <a:masterClrMapping/>
  </p:clrMapOvr>
  <p:timing>
    <p:tnLst>
      <p:par>
        <p:cTn id="1" dur="indefinite" restart="never" nodeType="tmRoot"/>
      </p:par>
    </p:tnLst>
  </p:timing>
</p:sld>
</file>

<file path=ppt/theme/theme1.xml><?xml version="1.0" encoding="utf-8"?>
<a:theme xmlns:a="http://schemas.openxmlformats.org/drawingml/2006/main" name="NKI 6">
  <a:themeElements>
    <a:clrScheme name="presentasjonsm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sjonsm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sjonsm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sjonsm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sjonsm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sjonsm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sjonsm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sjonsm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sjonsm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sjonsm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sjonsm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sjonsm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sjonsm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sjonsm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ma1">
  <a:themeElements>
    <a:clrScheme name="Fagbokforlaget 2016">
      <a:dk1>
        <a:srgbClr val="001423"/>
      </a:dk1>
      <a:lt1>
        <a:srgbClr val="FFFFFF"/>
      </a:lt1>
      <a:dk2>
        <a:srgbClr val="243388"/>
      </a:dk2>
      <a:lt2>
        <a:srgbClr val="BCBEC0"/>
      </a:lt2>
      <a:accent1>
        <a:srgbClr val="6B64AF"/>
      </a:accent1>
      <a:accent2>
        <a:srgbClr val="AEA4D4"/>
      </a:accent2>
      <a:accent3>
        <a:srgbClr val="ED1A3A"/>
      </a:accent3>
      <a:accent4>
        <a:srgbClr val="C8E3B9"/>
      </a:accent4>
      <a:accent5>
        <a:srgbClr val="DDF2CB"/>
      </a:accent5>
      <a:accent6>
        <a:srgbClr val="CCACD2"/>
      </a:accent6>
      <a:hlink>
        <a:srgbClr val="243388"/>
      </a:hlink>
      <a:folHlink>
        <a:srgbClr val="8A5648"/>
      </a:folHlink>
    </a:clrScheme>
    <a:fontScheme name="Fagbokforlaget">
      <a:majorFont>
        <a:latin typeface="Lato Hairline"/>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6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nb-NO" sz="1600" b="1" i="0" u="none" strike="noStrike" cap="none" normalizeH="0" baseline="0" smtClean="0">
            <a:ln>
              <a:noFill/>
            </a:ln>
            <a:solidFill>
              <a:schemeClr val="tx1"/>
            </a:solidFill>
            <a:effectLst/>
            <a:latin typeface="Arial" charset="0"/>
          </a:defRPr>
        </a:defPPr>
      </a:lstStyle>
    </a:lnDef>
  </a:objectDefaults>
  <a:extraClrSchemeLst>
    <a:extraClrScheme>
      <a:clrScheme name="Fagbokforlaget PP-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agbokforlaget PP-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agbokforlaget PP-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agbokforlaget PP-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agbokforlaget PP-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agbokforlaget PP-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gbokforlaget PP-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agbokforlaget PP-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agbokforlaget PP-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agbokforlaget PP-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agbokforlaget PP-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agbokforlaget PP-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85CCD5C3-F28D-4556-8A43-73B44A6FAE08}" vid="{ABAA1CE3-B7DA-4CA0-95FC-9CD1B3F09D90}"/>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NKI 2">
  <a:themeElements>
    <a:clrScheme name="presentasjonsm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sjonsm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sjonsm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sjonsm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sjonsm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sjonsm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sjonsm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sjonsm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sjonsm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sjonsm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sjonsm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sjonsm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sjonsm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sjonsm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NKI P4P5">
  <a:themeElements>
    <a:clrScheme name="presentasjonsm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sjonsm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sjonsm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sjonsm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sjonsm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sjonsm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sjonsm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sjonsm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sjonsm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sjonsm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sjonsm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sjonsm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sjonsm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sjonsm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NKI 6</Template>
  <TotalTime>26832</TotalTime>
  <Words>4067</Words>
  <Application>Microsoft Office PowerPoint</Application>
  <PresentationFormat>On-screen Show (4:3)</PresentationFormat>
  <Paragraphs>710</Paragraphs>
  <Slides>54</Slides>
  <Notes>50</Notes>
  <HiddenSlides>0</HiddenSlides>
  <MMClips>0</MMClips>
  <ScaleCrop>false</ScaleCrop>
  <HeadingPairs>
    <vt:vector size="8" baseType="variant">
      <vt:variant>
        <vt:lpstr>Fonts Used</vt:lpstr>
      </vt:variant>
      <vt:variant>
        <vt:i4>10</vt:i4>
      </vt:variant>
      <vt:variant>
        <vt:lpstr>Theme</vt:lpstr>
      </vt:variant>
      <vt:variant>
        <vt:i4>10</vt:i4>
      </vt:variant>
      <vt:variant>
        <vt:lpstr>Embedded OLE Servers</vt:lpstr>
      </vt:variant>
      <vt:variant>
        <vt:i4>1</vt:i4>
      </vt:variant>
      <vt:variant>
        <vt:lpstr>Slide Titles</vt:lpstr>
      </vt:variant>
      <vt:variant>
        <vt:i4>54</vt:i4>
      </vt:variant>
    </vt:vector>
  </HeadingPairs>
  <TitlesOfParts>
    <vt:vector size="75" baseType="lpstr">
      <vt:lpstr>Arial</vt:lpstr>
      <vt:lpstr>Arial Narrow</vt:lpstr>
      <vt:lpstr>Calibri</vt:lpstr>
      <vt:lpstr>Cambria Math</vt:lpstr>
      <vt:lpstr>Lato</vt:lpstr>
      <vt:lpstr>Lato Hairline</vt:lpstr>
      <vt:lpstr>Lato Light</vt:lpstr>
      <vt:lpstr>Symbol</vt:lpstr>
      <vt:lpstr>Verdana</vt:lpstr>
      <vt:lpstr>Wingdings</vt:lpstr>
      <vt:lpstr>NKI 6</vt:lpstr>
      <vt:lpstr>1_Egendefinert utforming</vt:lpstr>
      <vt:lpstr>Egendefinert utforming</vt:lpstr>
      <vt:lpstr>NKI 2</vt:lpstr>
      <vt:lpstr>2_Egendefinert utforming</vt:lpstr>
      <vt:lpstr>3_Egendefinert utforming</vt:lpstr>
      <vt:lpstr>NKI P4P5</vt:lpstr>
      <vt:lpstr>4_Egendefinert utforming</vt:lpstr>
      <vt:lpstr>5_Egendefinert utforming</vt:lpstr>
      <vt:lpstr>Tema1</vt:lpstr>
      <vt:lpstr>Regneark</vt:lpstr>
      <vt:lpstr>Sikker atferd  på vegen</vt:lpstr>
      <vt:lpstr>Mål for modul 6 (1)</vt:lpstr>
      <vt:lpstr>Mål for modul 6 (2)</vt:lpstr>
      <vt:lpstr>Optimal kjøring</vt:lpstr>
      <vt:lpstr>Risiko i trafikken</vt:lpstr>
      <vt:lpstr>Risiko i trafikken</vt:lpstr>
      <vt:lpstr>Kvinnelige bilførere tryggest</vt:lpstr>
      <vt:lpstr>Utviklingen i perioden 2005-2015</vt:lpstr>
      <vt:lpstr>Historiske tall fra  2013</vt:lpstr>
      <vt:lpstr>Personer drept etter gruppe  og alder 2015</vt:lpstr>
      <vt:lpstr>Utviklingen i trafikkulykker  med personskade</vt:lpstr>
      <vt:lpstr>Drepte i trafikken i Sverige</vt:lpstr>
      <vt:lpstr>Tall for norden</vt:lpstr>
      <vt:lpstr>selvdrap på våre veger?</vt:lpstr>
      <vt:lpstr>Risiko</vt:lpstr>
      <vt:lpstr>Risiko defineres som</vt:lpstr>
      <vt:lpstr>ulykkesutsatthet</vt:lpstr>
      <vt:lpstr>Spesielle risikoforhold  med tunge kjøretøy  </vt:lpstr>
      <vt:lpstr>Stabilitet 1</vt:lpstr>
      <vt:lpstr>Stabilitet 2</vt:lpstr>
      <vt:lpstr>Stabilitet 3</vt:lpstr>
      <vt:lpstr>Oppgave</vt:lpstr>
      <vt:lpstr>Hvilken kombinasjon er mest stabil?</vt:lpstr>
      <vt:lpstr>Eksempler på forholdet Tyngde  og motorkraft</vt:lpstr>
      <vt:lpstr>Forbikjøring (1)</vt:lpstr>
      <vt:lpstr>Forbikjøring (2)</vt:lpstr>
      <vt:lpstr>Bremsestrekning</vt:lpstr>
      <vt:lpstr>Bremsene stopper hjulet,  men hjulet stopper bilen</vt:lpstr>
      <vt:lpstr>Stoppstrekning (1)</vt:lpstr>
      <vt:lpstr>Stoppstrekning (2)</vt:lpstr>
      <vt:lpstr>OPTIMAL  KJØRESTIL</vt:lpstr>
      <vt:lpstr>Antakelser om forvarsler før en ulykke inntreffer…</vt:lpstr>
      <vt:lpstr>Kjøreprosessen og  Defensiv kjørestil</vt:lpstr>
      <vt:lpstr>Fordeler med defensiv kjørestil</vt:lpstr>
      <vt:lpstr>Økonomisk og optimal kjøring</vt:lpstr>
      <vt:lpstr>Kjøremotstand </vt:lpstr>
      <vt:lpstr>Sjåførens påvirkning </vt:lpstr>
      <vt:lpstr>Du kan forstyrre aerodynamikken</vt:lpstr>
      <vt:lpstr>Viktige vegvalg</vt:lpstr>
      <vt:lpstr>Fartsendringer  </vt:lpstr>
      <vt:lpstr>Retarder vs. driftsbrems</vt:lpstr>
      <vt:lpstr>Utrulling</vt:lpstr>
      <vt:lpstr>Motorens arbeidsområde</vt:lpstr>
      <vt:lpstr>Motorens dreiemoment og effekt</vt:lpstr>
      <vt:lpstr>Motorens effekt</vt:lpstr>
      <vt:lpstr>manuelt eller automatisk girvalg?</vt:lpstr>
      <vt:lpstr>Tomgangskjøring</vt:lpstr>
      <vt:lpstr>Fartsholder</vt:lpstr>
      <vt:lpstr>Transportplanlegging</vt:lpstr>
      <vt:lpstr>Økonomisk kjøretrening (1)</vt:lpstr>
      <vt:lpstr>Økonomisk kjøretrening (2)</vt:lpstr>
      <vt:lpstr>Registrering av data</vt:lpstr>
      <vt:lpstr>Resultater</vt:lpstr>
      <vt:lpstr>REFERANSER</vt:lpstr>
    </vt:vector>
  </TitlesOfParts>
  <Company>HiNT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Økonomisk og optimal kjøring</dc:title>
  <dc:creator>sequencer</dc:creator>
  <cp:lastModifiedBy>Natalia Lewandowska</cp:lastModifiedBy>
  <cp:revision>503</cp:revision>
  <cp:lastPrinted>2014-09-01T11:35:10Z</cp:lastPrinted>
  <dcterms:created xsi:type="dcterms:W3CDTF">2010-09-20T11:08:03Z</dcterms:created>
  <dcterms:modified xsi:type="dcterms:W3CDTF">2017-11-28T13:21:12Z</dcterms:modified>
</cp:coreProperties>
</file>